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89" r:id="rId2"/>
    <p:sldMasterId id="2147483691" r:id="rId3"/>
  </p:sldMasterIdLst>
  <p:notesMasterIdLst>
    <p:notesMasterId r:id="rId30"/>
  </p:notesMasterIdLst>
  <p:handoutMasterIdLst>
    <p:handoutMasterId r:id="rId31"/>
  </p:handoutMasterIdLst>
  <p:sldIdLst>
    <p:sldId id="333" r:id="rId4"/>
    <p:sldId id="363" r:id="rId5"/>
    <p:sldId id="356" r:id="rId6"/>
    <p:sldId id="290" r:id="rId7"/>
    <p:sldId id="302" r:id="rId8"/>
    <p:sldId id="301" r:id="rId9"/>
    <p:sldId id="318" r:id="rId10"/>
    <p:sldId id="357" r:id="rId11"/>
    <p:sldId id="343" r:id="rId12"/>
    <p:sldId id="352" r:id="rId13"/>
    <p:sldId id="344" r:id="rId14"/>
    <p:sldId id="338" r:id="rId15"/>
    <p:sldId id="339" r:id="rId16"/>
    <p:sldId id="353" r:id="rId17"/>
    <p:sldId id="360" r:id="rId18"/>
    <p:sldId id="321" r:id="rId19"/>
    <p:sldId id="364" r:id="rId20"/>
    <p:sldId id="330" r:id="rId21"/>
    <p:sldId id="359" r:id="rId22"/>
    <p:sldId id="348" r:id="rId23"/>
    <p:sldId id="365" r:id="rId24"/>
    <p:sldId id="350" r:id="rId25"/>
    <p:sldId id="331" r:id="rId26"/>
    <p:sldId id="349" r:id="rId27"/>
    <p:sldId id="362" r:id="rId28"/>
    <p:sldId id="361" r:id="rId29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3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CC"/>
    <a:srgbClr val="FF00FF"/>
    <a:srgbClr val="FFFF00"/>
    <a:srgbClr val="00FF00"/>
    <a:srgbClr val="66FF33"/>
    <a:srgbClr val="0000FF"/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1" autoAdjust="0"/>
    <p:restoredTop sz="91912" autoAdjust="0"/>
  </p:normalViewPr>
  <p:slideViewPr>
    <p:cSldViewPr snapToGrid="0">
      <p:cViewPr>
        <p:scale>
          <a:sx n="66" d="100"/>
          <a:sy n="66" d="100"/>
        </p:scale>
        <p:origin x="-678" y="-72"/>
      </p:cViewPr>
      <p:guideLst>
        <p:guide orient="horz" pos="2076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314"/>
    </p:cViewPr>
  </p:sorterViewPr>
  <p:notesViewPr>
    <p:cSldViewPr snapToGrid="0">
      <p:cViewPr>
        <p:scale>
          <a:sx n="100" d="100"/>
          <a:sy n="100" d="100"/>
        </p:scale>
        <p:origin x="516" y="79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19968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19968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19968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fld id="{D052973D-EEDF-4CF6-9A6C-5543C04073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12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effectLst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/>
              </a:defRPr>
            </a:lvl1pPr>
          </a:lstStyle>
          <a:p>
            <a:fld id="{B5186258-58FC-4D46-861B-846B15D1D70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232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36CF5C-1E26-40EC-BB31-D60735BC11CB}" type="slidenum">
              <a:rPr lang="en-US"/>
              <a:pPr/>
              <a:t>1</a:t>
            </a:fld>
            <a:endParaRPr lang="en-US"/>
          </a:p>
        </p:txBody>
      </p:sp>
      <p:sp>
        <p:nvSpPr>
          <p:cNvPr id="27545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545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 b="1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1D11CF-F8A4-4B84-AFF7-9E3BC162EE01}" type="slidenum">
              <a:rPr lang="en-US"/>
              <a:pPr/>
              <a:t>12</a:t>
            </a:fld>
            <a:endParaRPr lang="en-US"/>
          </a:p>
        </p:txBody>
      </p:sp>
      <p:sp>
        <p:nvSpPr>
          <p:cNvPr id="394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4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306D14-A7B4-4777-B4D0-67394D10E9DE}" type="slidenum">
              <a:rPr lang="en-US"/>
              <a:pPr/>
              <a:t>13</a:t>
            </a:fld>
            <a:endParaRPr lang="en-US"/>
          </a:p>
        </p:txBody>
      </p:sp>
      <p:sp>
        <p:nvSpPr>
          <p:cNvPr id="396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BFD7A6-1EFA-4DFD-91D0-E5681FD6F4F8}" type="slidenum">
              <a:rPr lang="en-US"/>
              <a:pPr/>
              <a:t>16</a:t>
            </a:fld>
            <a:endParaRPr lang="en-US"/>
          </a:p>
        </p:txBody>
      </p:sp>
      <p:sp>
        <p:nvSpPr>
          <p:cNvPr id="3102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b="1">
              <a:sym typeface="Wingdings" pitchFamily="2" charset="2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60647D-534A-4917-8412-12CF9DB4AD7E}" type="slidenum">
              <a:rPr lang="en-US"/>
              <a:pPr/>
              <a:t>17</a:t>
            </a:fld>
            <a:endParaRPr lang="en-US"/>
          </a:p>
        </p:txBody>
      </p:sp>
      <p:sp>
        <p:nvSpPr>
          <p:cNvPr id="55193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524000" y="685800"/>
            <a:ext cx="1524000" cy="1143000"/>
          </a:xfrm>
          <a:ln/>
        </p:spPr>
      </p:sp>
      <p:sp>
        <p:nvSpPr>
          <p:cNvPr id="551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5867400" cy="6629400"/>
          </a:xfrm>
        </p:spPr>
        <p:txBody>
          <a:bodyPr/>
          <a:lstStyle/>
          <a:p>
            <a:pPr marL="228600" indent="-228600"/>
            <a:endParaRPr lang="es-E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3A4B59-1A5E-42E9-AC0A-7CFD45C3BF50}" type="slidenum">
              <a:rPr lang="en-US"/>
              <a:pPr/>
              <a:t>18</a:t>
            </a:fld>
            <a:endParaRPr lang="en-US"/>
          </a:p>
        </p:txBody>
      </p:sp>
      <p:sp>
        <p:nvSpPr>
          <p:cNvPr id="360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03189F-9E86-4F8F-A1E5-9B88A191FD18}" type="slidenum">
              <a:rPr lang="en-US"/>
              <a:pPr/>
              <a:t>19</a:t>
            </a:fld>
            <a:endParaRPr lang="en-US"/>
          </a:p>
        </p:txBody>
      </p:sp>
      <p:sp>
        <p:nvSpPr>
          <p:cNvPr id="540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0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C5B821-C37A-457D-B9A6-277A971E9E5C}" type="slidenum">
              <a:rPr lang="en-US"/>
              <a:pPr/>
              <a:t>23</a:t>
            </a:fld>
            <a:endParaRPr lang="en-US"/>
          </a:p>
        </p:txBody>
      </p:sp>
      <p:sp>
        <p:nvSpPr>
          <p:cNvPr id="357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b="1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79F82-25D8-4539-99B5-5A80013C3898}" type="slidenum">
              <a:rPr lang="en-US"/>
              <a:pPr/>
              <a:t>25</a:t>
            </a:fld>
            <a:endParaRPr lang="en-US"/>
          </a:p>
        </p:txBody>
      </p:sp>
      <p:sp>
        <p:nvSpPr>
          <p:cNvPr id="547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</a:t>
            </a:r>
            <a:endParaRPr lang="en-US" b="1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DF53-BB24-432B-A9CE-2ED3BC2FF36E}" type="slidenum">
              <a:rPr lang="en-US"/>
              <a:pPr/>
              <a:t>26</a:t>
            </a:fld>
            <a:endParaRPr lang="en-US"/>
          </a:p>
        </p:txBody>
      </p:sp>
      <p:sp>
        <p:nvSpPr>
          <p:cNvPr id="545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5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7C6AC8-F425-4036-901C-BE4E9CF8F3FD}" type="slidenum">
              <a:rPr lang="en-US"/>
              <a:pPr/>
              <a:t>2</a:t>
            </a:fld>
            <a:endParaRPr lang="en-US"/>
          </a:p>
        </p:txBody>
      </p:sp>
      <p:sp>
        <p:nvSpPr>
          <p:cNvPr id="549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9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b="1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5B14D6-B0A4-4A1F-BD41-B75BDB65FD3B}" type="slidenum">
              <a:rPr lang="en-US"/>
              <a:pPr/>
              <a:t>3</a:t>
            </a:fld>
            <a:endParaRPr lang="en-US"/>
          </a:p>
        </p:txBody>
      </p:sp>
      <p:sp>
        <p:nvSpPr>
          <p:cNvPr id="53555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DAE9FD-07E4-4260-8712-EA52EE7F9F36}" type="slidenum">
              <a:rPr lang="en-US"/>
              <a:pPr/>
              <a:t>4</a:t>
            </a:fld>
            <a:endParaRPr lang="en-US"/>
          </a:p>
        </p:txBody>
      </p:sp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ES" b="1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FFC9D9-08D0-4016-8822-724BA4519569}" type="slidenum">
              <a:rPr lang="en-US"/>
              <a:pPr/>
              <a:t>5</a:t>
            </a:fld>
            <a:endParaRPr lang="en-US"/>
          </a:p>
        </p:txBody>
      </p:sp>
      <p:sp>
        <p:nvSpPr>
          <p:cNvPr id="320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b="1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67A472-70BF-4358-808A-57A934ABC55E}" type="slidenum">
              <a:rPr lang="en-US"/>
              <a:pPr/>
              <a:t>6</a:t>
            </a:fld>
            <a:endParaRPr lang="en-US"/>
          </a:p>
        </p:txBody>
      </p:sp>
      <p:sp>
        <p:nvSpPr>
          <p:cNvPr id="322562" name="Rectangle 1026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 b="1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71504E-BA2D-4322-9760-45C23F3111F6}" type="slidenum">
              <a:rPr lang="en-US"/>
              <a:pPr/>
              <a:t>7</a:t>
            </a:fld>
            <a:endParaRPr lang="en-US"/>
          </a:p>
        </p:txBody>
      </p:sp>
      <p:sp>
        <p:nvSpPr>
          <p:cNvPr id="225282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0412" cy="3427413"/>
          </a:xfrm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F7FE5B-24A0-4015-B0EE-970358A60F49}" type="slidenum">
              <a:rPr lang="en-US"/>
              <a:pPr/>
              <a:t>8</a:t>
            </a:fld>
            <a:endParaRPr lang="en-US"/>
          </a:p>
        </p:txBody>
      </p:sp>
      <p:sp>
        <p:nvSpPr>
          <p:cNvPr id="537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557B32-A096-45B9-A6AE-35CF430DB424}" type="slidenum">
              <a:rPr lang="en-US"/>
              <a:pPr/>
              <a:t>10</a:t>
            </a:fld>
            <a:endParaRPr lang="en-US"/>
          </a:p>
        </p:txBody>
      </p:sp>
      <p:sp>
        <p:nvSpPr>
          <p:cNvPr id="51200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0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ES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62820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28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28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D166833-D6F2-48D1-81BF-965197332D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E87957-A968-478E-AB80-A82B18D63D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49232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256F1-81CB-4BAF-80CC-54DDE1A2250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8805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802C570-DBA2-425B-A1B0-33C38C2DF0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73969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890" name="Group 1026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165891" name="Freeform 1027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892" name="Freeform 1028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5893" name="Freeform 1029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5894" name="Group 1030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165895" name="Freeform 1031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5896" name="Group 1032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65897" name="Freeform 1033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98" name="Freeform 1034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899" name="Freeform 1035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00" name="Freeform 1036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5901" name="Freeform 1037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5902" name="Freeform 1038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5903" name="Group 1039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65904" name="Freeform 1040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05" name="Freeform 1041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06" name="Freeform 1042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07" name="Freeform 1043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08" name="Freeform 1044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5909" name="Freeform 1045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5910" name="Rectangle 1046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65911" name="Rectangle 104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65912" name="Rectangle 1048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5913" name="Rectangle 104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53F7769-5852-4AAE-AB5F-CAD0298363A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5914" name="Rectangle 105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E5C6C-FACE-451E-962B-57DE374FBD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688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3D642-591C-4D69-B554-33B162337B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4656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7A47DA-19C0-4E89-A0ED-9771AA7A810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880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55E151-10A8-4F86-833F-197C2935603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6687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6763D3-8629-464A-BEC6-C90F5A348F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073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789571-D444-47EF-87B8-58E52F262F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9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F2C500-C455-40AA-B967-DA40E99E92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891527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DDEB98-D12E-49E5-8EAE-ACC3204FEB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020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5CBF59-4A7F-4CFE-B229-651B2B694D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6382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B1134-97A5-4638-9BC4-6FB42F93C9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969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872B8-B8E1-438B-B9DA-FD6FBBC790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6000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70372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03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703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772DA48-666D-4430-87FB-FA84361EE83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70375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5DD202-1171-4D8D-B69E-8D77955864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986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D4CFD-01F5-46FE-B5C8-A4D4F65AF9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996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216AFA-3097-46D7-BBD5-F5824F4908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315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DD51F7-EC60-4AFC-89C1-A9CC3A9040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678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6578B6-1BD6-447D-BCFA-751CDE8C77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341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35843-3958-4F0A-9C83-494653FB03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430887"/>
      </p:ext>
    </p:extLst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E25F2-D0D2-4706-A2FE-438BF6157E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2119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7F7E3-AA4B-4E92-8699-702940B07C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933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E29EC6-68A8-4011-9479-63D7ED20C00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14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9E9DF-1F6B-466B-A28E-AEB7F2DC17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6721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73FE8-606A-4547-ADF8-F6D851756A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34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6C0227-F322-4877-B590-8D5400ADF0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690241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738979-5454-42EB-AB51-4A5967F40B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45090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087AFE-442F-43B5-9CBB-C0EEFB6923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2666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78AC2C-DB80-46AA-B863-B7D353875A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804701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1CAFE-017C-446D-B6AE-FBA46C6BFC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59548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D2BEA-FADD-4E88-B2D2-7294F1388C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246631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1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61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61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06892ED-0A07-4296-95A8-465D57D8651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23" r:id="rId12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86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6486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6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869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64870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6487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>
                <a:gd name="T0" fmla="*/ 3132 w 3240"/>
                <a:gd name="T1" fmla="*/ 469 h 536"/>
                <a:gd name="T2" fmla="*/ 2995 w 3240"/>
                <a:gd name="T3" fmla="*/ 395 h 536"/>
                <a:gd name="T4" fmla="*/ 2911 w 3240"/>
                <a:gd name="T5" fmla="*/ 375 h 536"/>
                <a:gd name="T6" fmla="*/ 2678 w 3240"/>
                <a:gd name="T7" fmla="*/ 228 h 536"/>
                <a:gd name="T8" fmla="*/ 2553 w 3240"/>
                <a:gd name="T9" fmla="*/ 74 h 536"/>
                <a:gd name="T10" fmla="*/ 2457 w 3240"/>
                <a:gd name="T11" fmla="*/ 7 h 536"/>
                <a:gd name="T12" fmla="*/ 2403 w 3240"/>
                <a:gd name="T13" fmla="*/ 47 h 536"/>
                <a:gd name="T14" fmla="*/ 2289 w 3240"/>
                <a:gd name="T15" fmla="*/ 74 h 536"/>
                <a:gd name="T16" fmla="*/ 2134 w 3240"/>
                <a:gd name="T17" fmla="*/ 74 h 536"/>
                <a:gd name="T18" fmla="*/ 2044 w 3240"/>
                <a:gd name="T19" fmla="*/ 128 h 536"/>
                <a:gd name="T20" fmla="*/ 1775 w 3240"/>
                <a:gd name="T21" fmla="*/ 222 h 536"/>
                <a:gd name="T22" fmla="*/ 1602 w 3240"/>
                <a:gd name="T23" fmla="*/ 181 h 536"/>
                <a:gd name="T24" fmla="*/ 1560 w 3240"/>
                <a:gd name="T25" fmla="*/ 101 h 536"/>
                <a:gd name="T26" fmla="*/ 1542 w 3240"/>
                <a:gd name="T27" fmla="*/ 87 h 536"/>
                <a:gd name="T28" fmla="*/ 1446 w 3240"/>
                <a:gd name="T29" fmla="*/ 60 h 536"/>
                <a:gd name="T30" fmla="*/ 1375 w 3240"/>
                <a:gd name="T31" fmla="*/ 74 h 536"/>
                <a:gd name="T32" fmla="*/ 1309 w 3240"/>
                <a:gd name="T33" fmla="*/ 87 h 536"/>
                <a:gd name="T34" fmla="*/ 1243 w 3240"/>
                <a:gd name="T35" fmla="*/ 13 h 536"/>
                <a:gd name="T36" fmla="*/ 1225 w 3240"/>
                <a:gd name="T37" fmla="*/ 0 h 536"/>
                <a:gd name="T38" fmla="*/ 1189 w 3240"/>
                <a:gd name="T39" fmla="*/ 0 h 536"/>
                <a:gd name="T40" fmla="*/ 1106 w 3240"/>
                <a:gd name="T41" fmla="*/ 34 h 536"/>
                <a:gd name="T42" fmla="*/ 1106 w 3240"/>
                <a:gd name="T43" fmla="*/ 34 h 536"/>
                <a:gd name="T44" fmla="*/ 1094 w 3240"/>
                <a:gd name="T45" fmla="*/ 40 h 536"/>
                <a:gd name="T46" fmla="*/ 1070 w 3240"/>
                <a:gd name="T47" fmla="*/ 54 h 536"/>
                <a:gd name="T48" fmla="*/ 1034 w 3240"/>
                <a:gd name="T49" fmla="*/ 74 h 536"/>
                <a:gd name="T50" fmla="*/ 1004 w 3240"/>
                <a:gd name="T51" fmla="*/ 74 h 536"/>
                <a:gd name="T52" fmla="*/ 986 w 3240"/>
                <a:gd name="T53" fmla="*/ 74 h 536"/>
                <a:gd name="T54" fmla="*/ 956 w 3240"/>
                <a:gd name="T55" fmla="*/ 81 h 536"/>
                <a:gd name="T56" fmla="*/ 920 w 3240"/>
                <a:gd name="T57" fmla="*/ 94 h 536"/>
                <a:gd name="T58" fmla="*/ 884 w 3240"/>
                <a:gd name="T59" fmla="*/ 107 h 536"/>
                <a:gd name="T60" fmla="*/ 843 w 3240"/>
                <a:gd name="T61" fmla="*/ 128 h 536"/>
                <a:gd name="T62" fmla="*/ 813 w 3240"/>
                <a:gd name="T63" fmla="*/ 141 h 536"/>
                <a:gd name="T64" fmla="*/ 789 w 3240"/>
                <a:gd name="T65" fmla="*/ 148 h 536"/>
                <a:gd name="T66" fmla="*/ 783 w 3240"/>
                <a:gd name="T67" fmla="*/ 154 h 536"/>
                <a:gd name="T68" fmla="*/ 556 w 3240"/>
                <a:gd name="T69" fmla="*/ 228 h 536"/>
                <a:gd name="T70" fmla="*/ 394 w 3240"/>
                <a:gd name="T71" fmla="*/ 294 h 536"/>
                <a:gd name="T72" fmla="*/ 107 w 3240"/>
                <a:gd name="T73" fmla="*/ 462 h 536"/>
                <a:gd name="T74" fmla="*/ 0 w 3240"/>
                <a:gd name="T75" fmla="*/ 536 h 536"/>
                <a:gd name="T76" fmla="*/ 3240 w 3240"/>
                <a:gd name="T77" fmla="*/ 536 h 536"/>
                <a:gd name="T78" fmla="*/ 3132 w 3240"/>
                <a:gd name="T79" fmla="*/ 469 h 536"/>
                <a:gd name="T80" fmla="*/ 3132 w 3240"/>
                <a:gd name="T81" fmla="*/ 469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487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6487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7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7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7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87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6487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>
                <a:gd name="T0" fmla="*/ 3976 w 3976"/>
                <a:gd name="T1" fmla="*/ 527 h 527"/>
                <a:gd name="T2" fmla="*/ 3970 w 3976"/>
                <a:gd name="T3" fmla="*/ 527 h 527"/>
                <a:gd name="T4" fmla="*/ 3844 w 3976"/>
                <a:gd name="T5" fmla="*/ 509 h 527"/>
                <a:gd name="T6" fmla="*/ 2487 w 3976"/>
                <a:gd name="T7" fmla="*/ 305 h 527"/>
                <a:gd name="T8" fmla="*/ 2039 w 3976"/>
                <a:gd name="T9" fmla="*/ 36 h 527"/>
                <a:gd name="T10" fmla="*/ 1907 w 3976"/>
                <a:gd name="T11" fmla="*/ 24 h 527"/>
                <a:gd name="T12" fmla="*/ 1883 w 3976"/>
                <a:gd name="T13" fmla="*/ 54 h 527"/>
                <a:gd name="T14" fmla="*/ 1859 w 3976"/>
                <a:gd name="T15" fmla="*/ 54 h 527"/>
                <a:gd name="T16" fmla="*/ 1830 w 3976"/>
                <a:gd name="T17" fmla="*/ 30 h 527"/>
                <a:gd name="T18" fmla="*/ 1704 w 3976"/>
                <a:gd name="T19" fmla="*/ 102 h 527"/>
                <a:gd name="T20" fmla="*/ 1608 w 3976"/>
                <a:gd name="T21" fmla="*/ 126 h 527"/>
                <a:gd name="T22" fmla="*/ 1561 w 3976"/>
                <a:gd name="T23" fmla="*/ 132 h 527"/>
                <a:gd name="T24" fmla="*/ 1495 w 3976"/>
                <a:gd name="T25" fmla="*/ 102 h 527"/>
                <a:gd name="T26" fmla="*/ 1357 w 3976"/>
                <a:gd name="T27" fmla="*/ 126 h 527"/>
                <a:gd name="T28" fmla="*/ 1285 w 3976"/>
                <a:gd name="T29" fmla="*/ 24 h 527"/>
                <a:gd name="T30" fmla="*/ 1280 w 3976"/>
                <a:gd name="T31" fmla="*/ 18 h 527"/>
                <a:gd name="T32" fmla="*/ 1262 w 3976"/>
                <a:gd name="T33" fmla="*/ 12 h 527"/>
                <a:gd name="T34" fmla="*/ 1238 w 3976"/>
                <a:gd name="T35" fmla="*/ 6 h 527"/>
                <a:gd name="T36" fmla="*/ 1220 w 3976"/>
                <a:gd name="T37" fmla="*/ 0 h 527"/>
                <a:gd name="T38" fmla="*/ 1196 w 3976"/>
                <a:gd name="T39" fmla="*/ 0 h 527"/>
                <a:gd name="T40" fmla="*/ 1166 w 3976"/>
                <a:gd name="T41" fmla="*/ 0 h 527"/>
                <a:gd name="T42" fmla="*/ 1142 w 3976"/>
                <a:gd name="T43" fmla="*/ 0 h 527"/>
                <a:gd name="T44" fmla="*/ 1136 w 3976"/>
                <a:gd name="T45" fmla="*/ 0 h 527"/>
                <a:gd name="T46" fmla="*/ 1130 w 3976"/>
                <a:gd name="T47" fmla="*/ 0 h 527"/>
                <a:gd name="T48" fmla="*/ 1124 w 3976"/>
                <a:gd name="T49" fmla="*/ 6 h 527"/>
                <a:gd name="T50" fmla="*/ 1118 w 3976"/>
                <a:gd name="T51" fmla="*/ 12 h 527"/>
                <a:gd name="T52" fmla="*/ 1100 w 3976"/>
                <a:gd name="T53" fmla="*/ 18 h 527"/>
                <a:gd name="T54" fmla="*/ 1088 w 3976"/>
                <a:gd name="T55" fmla="*/ 18 h 527"/>
                <a:gd name="T56" fmla="*/ 1070 w 3976"/>
                <a:gd name="T57" fmla="*/ 24 h 527"/>
                <a:gd name="T58" fmla="*/ 1052 w 3976"/>
                <a:gd name="T59" fmla="*/ 30 h 527"/>
                <a:gd name="T60" fmla="*/ 1034 w 3976"/>
                <a:gd name="T61" fmla="*/ 36 h 527"/>
                <a:gd name="T62" fmla="*/ 1028 w 3976"/>
                <a:gd name="T63" fmla="*/ 42 h 527"/>
                <a:gd name="T64" fmla="*/ 969 w 3976"/>
                <a:gd name="T65" fmla="*/ 60 h 527"/>
                <a:gd name="T66" fmla="*/ 921 w 3976"/>
                <a:gd name="T67" fmla="*/ 72 h 527"/>
                <a:gd name="T68" fmla="*/ 855 w 3976"/>
                <a:gd name="T69" fmla="*/ 48 h 527"/>
                <a:gd name="T70" fmla="*/ 825 w 3976"/>
                <a:gd name="T71" fmla="*/ 48 h 527"/>
                <a:gd name="T72" fmla="*/ 759 w 3976"/>
                <a:gd name="T73" fmla="*/ 72 h 527"/>
                <a:gd name="T74" fmla="*/ 735 w 3976"/>
                <a:gd name="T75" fmla="*/ 72 h 527"/>
                <a:gd name="T76" fmla="*/ 706 w 3976"/>
                <a:gd name="T77" fmla="*/ 60 h 527"/>
                <a:gd name="T78" fmla="*/ 640 w 3976"/>
                <a:gd name="T79" fmla="*/ 60 h 527"/>
                <a:gd name="T80" fmla="*/ 544 w 3976"/>
                <a:gd name="T81" fmla="*/ 72 h 527"/>
                <a:gd name="T82" fmla="*/ 389 w 3976"/>
                <a:gd name="T83" fmla="*/ 18 h 527"/>
                <a:gd name="T84" fmla="*/ 323 w 3976"/>
                <a:gd name="T85" fmla="*/ 60 h 527"/>
                <a:gd name="T86" fmla="*/ 317 w 3976"/>
                <a:gd name="T87" fmla="*/ 60 h 527"/>
                <a:gd name="T88" fmla="*/ 305 w 3976"/>
                <a:gd name="T89" fmla="*/ 72 h 527"/>
                <a:gd name="T90" fmla="*/ 287 w 3976"/>
                <a:gd name="T91" fmla="*/ 78 h 527"/>
                <a:gd name="T92" fmla="*/ 263 w 3976"/>
                <a:gd name="T93" fmla="*/ 90 h 527"/>
                <a:gd name="T94" fmla="*/ 203 w 3976"/>
                <a:gd name="T95" fmla="*/ 120 h 527"/>
                <a:gd name="T96" fmla="*/ 149 w 3976"/>
                <a:gd name="T97" fmla="*/ 150 h 527"/>
                <a:gd name="T98" fmla="*/ 78 w 3976"/>
                <a:gd name="T99" fmla="*/ 168 h 527"/>
                <a:gd name="T100" fmla="*/ 0 w 3976"/>
                <a:gd name="T101" fmla="*/ 180 h 527"/>
                <a:gd name="T102" fmla="*/ 0 w 3976"/>
                <a:gd name="T103" fmla="*/ 527 h 527"/>
                <a:gd name="T104" fmla="*/ 1010 w 3976"/>
                <a:gd name="T105" fmla="*/ 527 h 527"/>
                <a:gd name="T106" fmla="*/ 3725 w 3976"/>
                <a:gd name="T107" fmla="*/ 527 h 527"/>
                <a:gd name="T108" fmla="*/ 3976 w 3976"/>
                <a:gd name="T109" fmla="*/ 527 h 527"/>
                <a:gd name="T110" fmla="*/ 3976 w 3976"/>
                <a:gd name="T111" fmla="*/ 527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6487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64880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81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82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83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84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885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88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88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888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6488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16489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DA5F698-FE8C-4D33-B04D-C792C6F250F0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0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69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69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69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774A89B-EABC-41EE-B4E5-0084F32202CD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vestorsintelligence.com/x/briefing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0.png"/><Relationship Id="rId4" Type="http://schemas.openxmlformats.org/officeDocument/2006/relationships/oleObject" Target="../embeddings/oleObject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1.png"/><Relationship Id="rId4" Type="http://schemas.openxmlformats.org/officeDocument/2006/relationships/oleObject" Target="../embeddings/oleObject7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6.png"/><Relationship Id="rId4" Type="http://schemas.openxmlformats.org/officeDocument/2006/relationships/oleObject" Target="../embeddings/oleObject1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7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44" name="Rectangle 12"/>
          <p:cNvSpPr>
            <a:spLocks noChangeArrowheads="1"/>
          </p:cNvSpPr>
          <p:nvPr/>
        </p:nvSpPr>
        <p:spPr bwMode="auto">
          <a:xfrm>
            <a:off x="825500" y="712788"/>
            <a:ext cx="7808913" cy="869950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49325" y="449263"/>
            <a:ext cx="7761288" cy="1287462"/>
          </a:xfrm>
        </p:spPr>
        <p:txBody>
          <a:bodyPr/>
          <a:lstStyle/>
          <a:p>
            <a:r>
              <a:rPr lang="fa-IR" sz="4000" b="1">
                <a:solidFill>
                  <a:schemeClr val="tx1"/>
                </a:solidFill>
                <a:cs typeface="Tahoma" pitchFamily="34" charset="0"/>
              </a:rPr>
              <a:t>کندل استیک های ژاپنی</a:t>
            </a:r>
            <a:endParaRPr lang="en-US" sz="4000" b="1">
              <a:solidFill>
                <a:schemeClr val="tx1"/>
              </a:solidFill>
              <a:cs typeface="Tahoma" pitchFamily="34" charset="0"/>
            </a:endParaRPr>
          </a:p>
        </p:txBody>
      </p:sp>
      <p:sp>
        <p:nvSpPr>
          <p:cNvPr id="274442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981450" y="4867275"/>
            <a:ext cx="5205413" cy="150495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sz="2400"/>
              <a:t>Ron William</a:t>
            </a:r>
          </a:p>
          <a:p>
            <a:pPr>
              <a:lnSpc>
                <a:spcPct val="80000"/>
              </a:lnSpc>
            </a:pPr>
            <a:r>
              <a:rPr lang="en-GB" sz="2400"/>
              <a:t>Technical Analyst</a:t>
            </a:r>
          </a:p>
          <a:p>
            <a:pPr>
              <a:lnSpc>
                <a:spcPct val="80000"/>
              </a:lnSpc>
            </a:pPr>
            <a:r>
              <a:rPr lang="en-GB" sz="2000">
                <a:solidFill>
                  <a:srgbClr val="FFFF00"/>
                </a:solidFill>
              </a:rPr>
              <a:t>Email:</a:t>
            </a:r>
            <a:r>
              <a:rPr lang="en-GB" sz="2000" i="1">
                <a:solidFill>
                  <a:srgbClr val="FF0000"/>
                </a:solidFill>
              </a:rPr>
              <a:t> </a:t>
            </a:r>
            <a:r>
              <a:rPr lang="en-GB" sz="2000"/>
              <a:t>rwilliam@investorsintelligence.com</a:t>
            </a:r>
          </a:p>
          <a:p>
            <a:pPr>
              <a:lnSpc>
                <a:spcPct val="80000"/>
              </a:lnSpc>
            </a:pPr>
            <a:r>
              <a:rPr lang="en-GB" sz="1800" b="1"/>
              <a:t> investorsintelligence.com</a:t>
            </a:r>
          </a:p>
          <a:p>
            <a:pPr>
              <a:lnSpc>
                <a:spcPct val="80000"/>
              </a:lnSpc>
            </a:pPr>
            <a:endParaRPr lang="en-GB" sz="1800" b="1"/>
          </a:p>
        </p:txBody>
      </p:sp>
      <p:pic>
        <p:nvPicPr>
          <p:cNvPr id="274446" name="Picture 14" descr="head_ii_logo2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938" y="4244975"/>
            <a:ext cx="2092325" cy="547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4447" name="Text Box 15"/>
          <p:cNvSpPr txBox="1">
            <a:spLocks noChangeArrowheads="1"/>
          </p:cNvSpPr>
          <p:nvPr/>
        </p:nvSpPr>
        <p:spPr bwMode="auto">
          <a:xfrm>
            <a:off x="722313" y="1981200"/>
            <a:ext cx="39878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a-IR" sz="28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ترجمه و بازسازی:</a:t>
            </a:r>
          </a:p>
          <a:p>
            <a:r>
              <a:rPr lang="fa-IR" sz="2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سید امیر بابک تیموریان</a:t>
            </a:r>
          </a:p>
          <a:p>
            <a:r>
              <a:rPr lang="en-US" sz="28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AmirBabak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9" name="Rectangle 1027"/>
          <p:cNvSpPr>
            <a:spLocks noChangeArrowheads="1"/>
          </p:cNvSpPr>
          <p:nvPr/>
        </p:nvSpPr>
        <p:spPr bwMode="auto">
          <a:xfrm>
            <a:off x="1387475" y="4221163"/>
            <a:ext cx="2919413" cy="1614487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80" name="Rectangle 1028"/>
          <p:cNvSpPr>
            <a:spLocks noChangeArrowheads="1"/>
          </p:cNvSpPr>
          <p:nvPr/>
        </p:nvSpPr>
        <p:spPr bwMode="auto">
          <a:xfrm>
            <a:off x="1831975" y="1584325"/>
            <a:ext cx="2071688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81" name="Rectangle 1029"/>
          <p:cNvSpPr>
            <a:spLocks noGrp="1" noChangeArrowheads="1"/>
          </p:cNvSpPr>
          <p:nvPr>
            <p:ph type="title"/>
          </p:nvPr>
        </p:nvSpPr>
        <p:spPr>
          <a:xfrm>
            <a:off x="1870075" y="-80963"/>
            <a:ext cx="4749800" cy="762001"/>
          </a:xfrm>
        </p:spPr>
        <p:txBody>
          <a:bodyPr/>
          <a:lstStyle/>
          <a:p>
            <a:r>
              <a:rPr lang="fa-IR">
                <a:solidFill>
                  <a:schemeClr val="tx1"/>
                </a:solidFill>
              </a:rPr>
              <a:t>تک کندلی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10982" name="Text Box 1030"/>
          <p:cNvSpPr txBox="1">
            <a:spLocks noChangeArrowheads="1"/>
          </p:cNvSpPr>
          <p:nvPr/>
        </p:nvSpPr>
        <p:spPr bwMode="auto">
          <a:xfrm>
            <a:off x="2120900" y="1008063"/>
            <a:ext cx="1292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510983" name="Text Box 1031"/>
          <p:cNvSpPr txBox="1">
            <a:spLocks noChangeArrowheads="1"/>
          </p:cNvSpPr>
          <p:nvPr/>
        </p:nvSpPr>
        <p:spPr bwMode="auto">
          <a:xfrm>
            <a:off x="2189163" y="1187450"/>
            <a:ext cx="14636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" sz="2000">
              <a:effectLst/>
              <a:latin typeface="Tahoma" pitchFamily="34" charset="0"/>
            </a:endParaRPr>
          </a:p>
        </p:txBody>
      </p:sp>
      <p:sp>
        <p:nvSpPr>
          <p:cNvPr id="510984" name="Text Box 1032"/>
          <p:cNvSpPr txBox="1">
            <a:spLocks noChangeArrowheads="1"/>
          </p:cNvSpPr>
          <p:nvPr/>
        </p:nvSpPr>
        <p:spPr bwMode="auto">
          <a:xfrm>
            <a:off x="6894513" y="1308100"/>
            <a:ext cx="1735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510985" name="Rectangle 1033"/>
          <p:cNvSpPr>
            <a:spLocks noChangeArrowheads="1"/>
          </p:cNvSpPr>
          <p:nvPr/>
        </p:nvSpPr>
        <p:spPr bwMode="auto">
          <a:xfrm>
            <a:off x="1222375" y="4241800"/>
            <a:ext cx="311467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 شادو پایینی دو برابر طول بدنه اصلی است.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بدنه اصلی در بالای کندل 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تشکیل می شود.رنگ آن مهم نیست.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بدون شادو بالایی و یا شادو بسیار کوچک در بالای کندل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510986" name="Text Box 1034"/>
          <p:cNvSpPr txBox="1">
            <a:spLocks noChangeArrowheads="1"/>
          </p:cNvSpPr>
          <p:nvPr/>
        </p:nvSpPr>
        <p:spPr bwMode="auto">
          <a:xfrm>
            <a:off x="2233613" y="715963"/>
            <a:ext cx="13462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effectLst/>
                <a:latin typeface="Tahoma" pitchFamily="34" charset="0"/>
              </a:rPr>
              <a:t>Hammer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(همر)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510987" name="Rectangle 1035"/>
          <p:cNvSpPr>
            <a:spLocks noChangeArrowheads="1"/>
          </p:cNvSpPr>
          <p:nvPr/>
        </p:nvSpPr>
        <p:spPr bwMode="auto">
          <a:xfrm rot="10800000" flipH="1" flipV="1">
            <a:off x="2759075" y="3036888"/>
            <a:ext cx="279400" cy="20320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88" name="Line 1036"/>
          <p:cNvSpPr>
            <a:spLocks noChangeShapeType="1"/>
          </p:cNvSpPr>
          <p:nvPr/>
        </p:nvSpPr>
        <p:spPr bwMode="auto">
          <a:xfrm rot="10800000" flipV="1">
            <a:off x="2887663" y="3259138"/>
            <a:ext cx="12700" cy="719137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89" name="Line 1037"/>
          <p:cNvSpPr>
            <a:spLocks noChangeShapeType="1"/>
          </p:cNvSpPr>
          <p:nvPr/>
        </p:nvSpPr>
        <p:spPr bwMode="auto">
          <a:xfrm>
            <a:off x="1997075" y="1700213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90" name="Line 1038"/>
          <p:cNvSpPr>
            <a:spLocks noChangeShapeType="1"/>
          </p:cNvSpPr>
          <p:nvPr/>
        </p:nvSpPr>
        <p:spPr bwMode="auto">
          <a:xfrm>
            <a:off x="2225675" y="2386013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91" name="Line 1039"/>
          <p:cNvSpPr>
            <a:spLocks noChangeShapeType="1"/>
          </p:cNvSpPr>
          <p:nvPr/>
        </p:nvSpPr>
        <p:spPr bwMode="auto">
          <a:xfrm>
            <a:off x="2454275" y="2976563"/>
            <a:ext cx="0" cy="4381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92" name="Rectangle 1040"/>
          <p:cNvSpPr>
            <a:spLocks noChangeArrowheads="1"/>
          </p:cNvSpPr>
          <p:nvPr/>
        </p:nvSpPr>
        <p:spPr bwMode="auto">
          <a:xfrm>
            <a:off x="4624388" y="4237038"/>
            <a:ext cx="2914650" cy="1609725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93" name="Rectangle 1041"/>
          <p:cNvSpPr>
            <a:spLocks noChangeArrowheads="1"/>
          </p:cNvSpPr>
          <p:nvPr/>
        </p:nvSpPr>
        <p:spPr bwMode="auto">
          <a:xfrm>
            <a:off x="4995863" y="1601788"/>
            <a:ext cx="1982787" cy="25177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94" name="Text Box 1042"/>
          <p:cNvSpPr txBox="1">
            <a:spLocks noChangeArrowheads="1"/>
          </p:cNvSpPr>
          <p:nvPr/>
        </p:nvSpPr>
        <p:spPr bwMode="auto">
          <a:xfrm>
            <a:off x="4841875" y="723900"/>
            <a:ext cx="233362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Shooting Star 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(شوتینگ استار)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510995" name="Line 1043"/>
          <p:cNvSpPr>
            <a:spLocks noChangeShapeType="1"/>
          </p:cNvSpPr>
          <p:nvPr/>
        </p:nvSpPr>
        <p:spPr bwMode="auto">
          <a:xfrm rot="10800000" flipH="1" flipV="1">
            <a:off x="6043613" y="1770063"/>
            <a:ext cx="1587" cy="762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96" name="Line 1044"/>
          <p:cNvSpPr>
            <a:spLocks noChangeShapeType="1"/>
          </p:cNvSpPr>
          <p:nvPr/>
        </p:nvSpPr>
        <p:spPr bwMode="auto">
          <a:xfrm>
            <a:off x="5194300" y="3265488"/>
            <a:ext cx="0" cy="6746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97" name="Line 1045"/>
          <p:cNvSpPr>
            <a:spLocks noChangeShapeType="1"/>
          </p:cNvSpPr>
          <p:nvPr/>
        </p:nvSpPr>
        <p:spPr bwMode="auto">
          <a:xfrm>
            <a:off x="5461000" y="2725738"/>
            <a:ext cx="0" cy="6746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98" name="Line 1046"/>
          <p:cNvSpPr>
            <a:spLocks noChangeShapeType="1"/>
          </p:cNvSpPr>
          <p:nvPr/>
        </p:nvSpPr>
        <p:spPr bwMode="auto">
          <a:xfrm>
            <a:off x="5715000" y="2427288"/>
            <a:ext cx="0" cy="4333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0999" name="Rectangle 1047"/>
          <p:cNvSpPr>
            <a:spLocks noChangeArrowheads="1"/>
          </p:cNvSpPr>
          <p:nvPr/>
        </p:nvSpPr>
        <p:spPr bwMode="auto">
          <a:xfrm>
            <a:off x="4586288" y="4225925"/>
            <a:ext cx="2979737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 شادو بالایی دو برابر طول بدنه اصلی است.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بدنه اصلی در پایین کندل تشکیل می شود.رنگ آن مهم نیست.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بدون شادو پایینی و یا شادو بسیار کوچک در پایین کندل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511000" name="Rectangle 1048"/>
          <p:cNvSpPr>
            <a:spLocks noChangeArrowheads="1"/>
          </p:cNvSpPr>
          <p:nvPr/>
        </p:nvSpPr>
        <p:spPr bwMode="auto">
          <a:xfrm>
            <a:off x="5919788" y="2509838"/>
            <a:ext cx="252412" cy="152400"/>
          </a:xfrm>
          <a:prstGeom prst="rect">
            <a:avLst/>
          </a:prstGeom>
          <a:solidFill>
            <a:srgbClr val="000000"/>
          </a:solidFill>
          <a:ln w="508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1001" name="Line 1049"/>
          <p:cNvSpPr>
            <a:spLocks noChangeShapeType="1"/>
          </p:cNvSpPr>
          <p:nvPr/>
        </p:nvSpPr>
        <p:spPr bwMode="auto">
          <a:xfrm>
            <a:off x="3279775" y="2424113"/>
            <a:ext cx="0" cy="6746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1002" name="Line 1050"/>
          <p:cNvSpPr>
            <a:spLocks noChangeShapeType="1"/>
          </p:cNvSpPr>
          <p:nvPr/>
        </p:nvSpPr>
        <p:spPr bwMode="auto">
          <a:xfrm>
            <a:off x="3495675" y="2024063"/>
            <a:ext cx="0" cy="6746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1003" name="Line 1051"/>
          <p:cNvSpPr>
            <a:spLocks noChangeShapeType="1"/>
          </p:cNvSpPr>
          <p:nvPr/>
        </p:nvSpPr>
        <p:spPr bwMode="auto">
          <a:xfrm>
            <a:off x="3711575" y="1725613"/>
            <a:ext cx="0" cy="4333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1004" name="Line 1052"/>
          <p:cNvSpPr>
            <a:spLocks noChangeShapeType="1"/>
          </p:cNvSpPr>
          <p:nvPr/>
        </p:nvSpPr>
        <p:spPr bwMode="auto">
          <a:xfrm>
            <a:off x="6394450" y="2325688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1005" name="Line 1053"/>
          <p:cNvSpPr>
            <a:spLocks noChangeShapeType="1"/>
          </p:cNvSpPr>
          <p:nvPr/>
        </p:nvSpPr>
        <p:spPr bwMode="auto">
          <a:xfrm>
            <a:off x="6623050" y="3011488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1006" name="Line 1054"/>
          <p:cNvSpPr>
            <a:spLocks noChangeShapeType="1"/>
          </p:cNvSpPr>
          <p:nvPr/>
        </p:nvSpPr>
        <p:spPr bwMode="auto">
          <a:xfrm>
            <a:off x="6851650" y="3602038"/>
            <a:ext cx="0" cy="4381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1007" name="Line 1055"/>
          <p:cNvSpPr>
            <a:spLocks noChangeShapeType="1"/>
          </p:cNvSpPr>
          <p:nvPr/>
        </p:nvSpPr>
        <p:spPr bwMode="auto">
          <a:xfrm>
            <a:off x="2600325" y="2455863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1008" name="Line 1056"/>
          <p:cNvSpPr>
            <a:spLocks noChangeShapeType="1"/>
          </p:cNvSpPr>
          <p:nvPr/>
        </p:nvSpPr>
        <p:spPr bwMode="auto">
          <a:xfrm>
            <a:off x="5778500" y="323373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1009" name="Text Box 1057"/>
          <p:cNvSpPr txBox="1">
            <a:spLocks noChangeArrowheads="1"/>
          </p:cNvSpPr>
          <p:nvPr/>
        </p:nvSpPr>
        <p:spPr bwMode="auto">
          <a:xfrm>
            <a:off x="2287588" y="6075363"/>
            <a:ext cx="187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 sz="32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511010" name="Rectangle 1058"/>
          <p:cNvSpPr>
            <a:spLocks noChangeArrowheads="1"/>
          </p:cNvSpPr>
          <p:nvPr/>
        </p:nvSpPr>
        <p:spPr bwMode="auto">
          <a:xfrm>
            <a:off x="1301750" y="5930900"/>
            <a:ext cx="3052763" cy="369888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a-IR" sz="1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کوفتن چکش بر پایه(و تغییر جهت)</a:t>
            </a:r>
            <a:endParaRPr lang="en-US" sz="1400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511011" name="Rectangle 1059"/>
          <p:cNvSpPr>
            <a:spLocks noChangeArrowheads="1"/>
          </p:cNvSpPr>
          <p:nvPr/>
        </p:nvSpPr>
        <p:spPr bwMode="auto">
          <a:xfrm>
            <a:off x="4481513" y="5957888"/>
            <a:ext cx="3414712" cy="314325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a-IR" sz="14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روند رو به بالا با مشکل مواجه شده است.</a:t>
            </a:r>
            <a:endParaRPr lang="en-US" sz="1400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118" name="Rectangle 6"/>
          <p:cNvSpPr>
            <a:spLocks noChangeArrowheads="1"/>
          </p:cNvSpPr>
          <p:nvPr/>
        </p:nvSpPr>
        <p:spPr bwMode="auto">
          <a:xfrm>
            <a:off x="2000250" y="19050"/>
            <a:ext cx="51435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GB" sz="4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Hammer</a:t>
            </a:r>
            <a:endParaRPr lang="en-US" sz="44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graphicFrame>
        <p:nvGraphicFramePr>
          <p:cNvPr id="474120" name="Object 8"/>
          <p:cNvGraphicFramePr>
            <a:graphicFrameLocks noChangeAspect="1"/>
          </p:cNvGraphicFramePr>
          <p:nvPr>
            <p:ph/>
          </p:nvPr>
        </p:nvGraphicFramePr>
        <p:xfrm>
          <a:off x="254000" y="841375"/>
          <a:ext cx="8664575" cy="580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4133" name="Bitmap Image" r:id="rId3" imgW="9600000" imgH="5590476" progId="Paint.Picture">
                  <p:embed/>
                </p:oleObj>
              </mc:Choice>
              <mc:Fallback>
                <p:oleObj name="Bitmap Image" r:id="rId3" imgW="9600000" imgH="5590476" progId="Paint.Picture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" y="841375"/>
                        <a:ext cx="8664575" cy="5808663"/>
                      </a:xfrm>
                      <a:prstGeom prst="rect">
                        <a:avLst/>
                      </a:prstGeom>
                      <a:noFill/>
                      <a:ln w="76200" cap="flat" cmpd="sng">
                        <a:solidFill>
                          <a:srgbClr val="000000"/>
                        </a:solidFill>
                        <a:prstDash val="solid"/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4122" name="Text Box 10"/>
          <p:cNvSpPr txBox="1">
            <a:spLocks noChangeArrowheads="1"/>
          </p:cNvSpPr>
          <p:nvPr/>
        </p:nvSpPr>
        <p:spPr bwMode="auto">
          <a:xfrm>
            <a:off x="984250" y="898525"/>
            <a:ext cx="2665413" cy="406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GBP/USD  </a:t>
            </a:r>
            <a:r>
              <a:rPr lang="en-US" sz="1400">
                <a:solidFill>
                  <a:srgbClr val="000000"/>
                </a:solidFill>
                <a:effectLst/>
              </a:rPr>
              <a:t>(Daily Chart)</a:t>
            </a:r>
          </a:p>
        </p:txBody>
      </p:sp>
      <p:sp>
        <p:nvSpPr>
          <p:cNvPr id="474126" name="Oval 14"/>
          <p:cNvSpPr>
            <a:spLocks noChangeArrowheads="1"/>
          </p:cNvSpPr>
          <p:nvPr/>
        </p:nvSpPr>
        <p:spPr bwMode="auto">
          <a:xfrm>
            <a:off x="4103688" y="5430838"/>
            <a:ext cx="247650" cy="817562"/>
          </a:xfrm>
          <a:prstGeom prst="ellips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7" name="Oval 15"/>
          <p:cNvSpPr>
            <a:spLocks noChangeArrowheads="1"/>
          </p:cNvSpPr>
          <p:nvPr/>
        </p:nvSpPr>
        <p:spPr bwMode="auto">
          <a:xfrm>
            <a:off x="4864100" y="5348288"/>
            <a:ext cx="247650" cy="1020762"/>
          </a:xfrm>
          <a:prstGeom prst="ellips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>
            <a:off x="3903663" y="6110288"/>
            <a:ext cx="1946275" cy="1587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4129" name="Text Box 17"/>
          <p:cNvSpPr txBox="1">
            <a:spLocks noChangeArrowheads="1"/>
          </p:cNvSpPr>
          <p:nvPr/>
        </p:nvSpPr>
        <p:spPr bwMode="auto">
          <a:xfrm>
            <a:off x="5067300" y="6115050"/>
            <a:ext cx="24336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  <a:effectLst/>
                <a:latin typeface="Tahoma" pitchFamily="34" charset="0"/>
              </a:rPr>
              <a:t>Support </a:t>
            </a:r>
            <a:r>
              <a:rPr lang="fa-IR" sz="1400">
                <a:solidFill>
                  <a:srgbClr val="0000FF"/>
                </a:solidFill>
                <a:effectLst/>
                <a:latin typeface="Tahoma" pitchFamily="34" charset="0"/>
              </a:rPr>
              <a:t>(خط حمایت)</a:t>
            </a:r>
            <a:endParaRPr lang="en-US" sz="1400">
              <a:solidFill>
                <a:srgbClr val="0000FF"/>
              </a:solidFill>
              <a:effectLst/>
              <a:latin typeface="Tahoma" pitchFamily="34" charset="0"/>
            </a:endParaRPr>
          </a:p>
        </p:txBody>
      </p:sp>
      <p:sp>
        <p:nvSpPr>
          <p:cNvPr id="474130" name="Rectangle 18"/>
          <p:cNvSpPr>
            <a:spLocks noChangeArrowheads="1"/>
          </p:cNvSpPr>
          <p:nvPr/>
        </p:nvSpPr>
        <p:spPr bwMode="auto">
          <a:xfrm>
            <a:off x="5572125" y="900113"/>
            <a:ext cx="1158875" cy="5080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1" name="Rectangle 19"/>
          <p:cNvSpPr>
            <a:spLocks noChangeArrowheads="1"/>
          </p:cNvSpPr>
          <p:nvPr/>
        </p:nvSpPr>
        <p:spPr bwMode="auto">
          <a:xfrm>
            <a:off x="6735763" y="1152525"/>
            <a:ext cx="1158875" cy="5080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32" name="Rectangle 20"/>
          <p:cNvSpPr>
            <a:spLocks noChangeArrowheads="1"/>
          </p:cNvSpPr>
          <p:nvPr/>
        </p:nvSpPr>
        <p:spPr bwMode="auto">
          <a:xfrm>
            <a:off x="7902575" y="838200"/>
            <a:ext cx="433388" cy="5080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7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47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2000"/>
                                        <p:tgtEl>
                                          <p:spTgt spid="47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7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" presetID="1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21" dur="2000"/>
                                        <p:tgtEl>
                                          <p:spTgt spid="474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4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25" dur="1000"/>
                                        <p:tgtEl>
                                          <p:spTgt spid="474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1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29" dur="1000"/>
                                        <p:tgtEl>
                                          <p:spTgt spid="4741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26" grpId="0" animBg="1"/>
      <p:bldP spid="474127" grpId="0" animBg="1"/>
      <p:bldP spid="474128" grpId="0" animBg="1"/>
      <p:bldP spid="474129" grpId="0"/>
      <p:bldP spid="474130" grpId="0" animBg="1"/>
      <p:bldP spid="474131" grpId="0" animBg="1"/>
      <p:bldP spid="47413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3218" name="Picture 2" descr="WHEAT weekly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0350" y="841375"/>
            <a:ext cx="8642350" cy="5694363"/>
          </a:xfr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93220" name="Oval 4"/>
          <p:cNvSpPr>
            <a:spLocks noChangeArrowheads="1"/>
          </p:cNvSpPr>
          <p:nvPr/>
        </p:nvSpPr>
        <p:spPr bwMode="auto">
          <a:xfrm>
            <a:off x="2701925" y="901700"/>
            <a:ext cx="301625" cy="1346200"/>
          </a:xfrm>
          <a:prstGeom prst="ellips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3221" name="Line 5"/>
          <p:cNvSpPr>
            <a:spLocks noChangeShapeType="1"/>
          </p:cNvSpPr>
          <p:nvPr/>
        </p:nvSpPr>
        <p:spPr bwMode="auto">
          <a:xfrm>
            <a:off x="2514600" y="2527300"/>
            <a:ext cx="1663700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3222" name="Line 6"/>
          <p:cNvSpPr>
            <a:spLocks noChangeShapeType="1"/>
          </p:cNvSpPr>
          <p:nvPr/>
        </p:nvSpPr>
        <p:spPr bwMode="auto">
          <a:xfrm>
            <a:off x="2463800" y="965200"/>
            <a:ext cx="17526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3223" name="Text Box 7"/>
          <p:cNvSpPr txBox="1">
            <a:spLocks noChangeArrowheads="1"/>
          </p:cNvSpPr>
          <p:nvPr/>
        </p:nvSpPr>
        <p:spPr bwMode="auto">
          <a:xfrm>
            <a:off x="4127500" y="2371725"/>
            <a:ext cx="2881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1800">
                <a:solidFill>
                  <a:srgbClr val="000000"/>
                </a:solidFill>
                <a:effectLst/>
                <a:latin typeface="Tahoma" pitchFamily="34" charset="0"/>
              </a:rPr>
              <a:t>اقدام به فروش معقول</a:t>
            </a:r>
            <a:endParaRPr lang="en-US" sz="1800">
              <a:solidFill>
                <a:srgbClr val="000000"/>
              </a:solidFill>
              <a:effectLst/>
              <a:latin typeface="Tahoma" pitchFamily="34" charset="0"/>
            </a:endParaRPr>
          </a:p>
        </p:txBody>
      </p:sp>
      <p:sp>
        <p:nvSpPr>
          <p:cNvPr id="393224" name="Text Box 8"/>
          <p:cNvSpPr txBox="1">
            <a:spLocks noChangeArrowheads="1"/>
          </p:cNvSpPr>
          <p:nvPr/>
        </p:nvSpPr>
        <p:spPr bwMode="auto">
          <a:xfrm>
            <a:off x="3238500" y="977900"/>
            <a:ext cx="889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effectLst/>
                <a:latin typeface="Tahoma" pitchFamily="34" charset="0"/>
              </a:rPr>
              <a:t>Risk?</a:t>
            </a:r>
            <a:endParaRPr lang="en-US" sz="1400">
              <a:solidFill>
                <a:srgbClr val="FF0000"/>
              </a:solidFill>
              <a:effectLst/>
              <a:latin typeface="Tahoma" pitchFamily="34" charset="0"/>
            </a:endParaRPr>
          </a:p>
        </p:txBody>
      </p:sp>
      <p:sp>
        <p:nvSpPr>
          <p:cNvPr id="393225" name="Rectangle 9"/>
          <p:cNvSpPr>
            <a:spLocks noGrp="1" noChangeArrowheads="1"/>
          </p:cNvSpPr>
          <p:nvPr>
            <p:ph type="title" idx="4294967295"/>
          </p:nvPr>
        </p:nvSpPr>
        <p:spPr>
          <a:xfrm>
            <a:off x="2000250" y="19050"/>
            <a:ext cx="5143500" cy="7620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Shooting Star</a:t>
            </a:r>
          </a:p>
        </p:txBody>
      </p:sp>
      <p:sp>
        <p:nvSpPr>
          <p:cNvPr id="393226" name="Text Box 10"/>
          <p:cNvSpPr txBox="1">
            <a:spLocks noChangeArrowheads="1"/>
          </p:cNvSpPr>
          <p:nvPr/>
        </p:nvSpPr>
        <p:spPr bwMode="auto">
          <a:xfrm>
            <a:off x="5810250" y="895350"/>
            <a:ext cx="2370138" cy="32385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effectLst/>
                <a:latin typeface="Tahoma" pitchFamily="34" charset="0"/>
              </a:rPr>
              <a:t>Wheat  (Weekly Chart)</a:t>
            </a:r>
          </a:p>
        </p:txBody>
      </p:sp>
      <p:sp>
        <p:nvSpPr>
          <p:cNvPr id="393227" name="Line 11"/>
          <p:cNvSpPr>
            <a:spLocks noChangeShapeType="1"/>
          </p:cNvSpPr>
          <p:nvPr/>
        </p:nvSpPr>
        <p:spPr bwMode="auto">
          <a:xfrm>
            <a:off x="2744788" y="1792288"/>
            <a:ext cx="1409700" cy="0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3228" name="Line 12"/>
          <p:cNvSpPr>
            <a:spLocks noChangeShapeType="1"/>
          </p:cNvSpPr>
          <p:nvPr/>
        </p:nvSpPr>
        <p:spPr bwMode="auto">
          <a:xfrm flipV="1">
            <a:off x="3225800" y="1028700"/>
            <a:ext cx="0" cy="72390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3229" name="Text Box 13"/>
          <p:cNvSpPr txBox="1">
            <a:spLocks noChangeArrowheads="1"/>
          </p:cNvSpPr>
          <p:nvPr/>
        </p:nvSpPr>
        <p:spPr bwMode="auto">
          <a:xfrm>
            <a:off x="3214688" y="1782763"/>
            <a:ext cx="889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effectLst/>
                <a:latin typeface="Tahoma" pitchFamily="34" charset="0"/>
              </a:rPr>
              <a:t>Sell?</a:t>
            </a:r>
            <a:endParaRPr lang="en-US" sz="1400">
              <a:solidFill>
                <a:srgbClr val="FF0000"/>
              </a:solidFill>
              <a:effectLst/>
              <a:latin typeface="Tahoma" pitchFamily="34" charset="0"/>
            </a:endParaRPr>
          </a:p>
        </p:txBody>
      </p:sp>
      <p:sp>
        <p:nvSpPr>
          <p:cNvPr id="393230" name="Line 14"/>
          <p:cNvSpPr>
            <a:spLocks noChangeShapeType="1"/>
          </p:cNvSpPr>
          <p:nvPr/>
        </p:nvSpPr>
        <p:spPr bwMode="auto">
          <a:xfrm flipH="1" flipV="1">
            <a:off x="4025900" y="1504950"/>
            <a:ext cx="482600" cy="2476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3231" name="Text Box 15"/>
          <p:cNvSpPr txBox="1">
            <a:spLocks noChangeArrowheads="1"/>
          </p:cNvSpPr>
          <p:nvPr/>
        </p:nvSpPr>
        <p:spPr bwMode="auto">
          <a:xfrm>
            <a:off x="4021138" y="1368425"/>
            <a:ext cx="3713162" cy="1025525"/>
          </a:xfrm>
          <a:prstGeom prst="rect">
            <a:avLst/>
          </a:prstGeom>
          <a:solidFill>
            <a:schemeClr val="hlink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fa-IR" sz="2000">
                <a:effectLst/>
                <a:latin typeface="Tahoma" pitchFamily="34" charset="0"/>
              </a:rPr>
              <a:t>اقدام به فروش در لحظه کلوز،</a:t>
            </a:r>
          </a:p>
          <a:p>
            <a:pPr eaLnBrk="1" hangingPunct="1"/>
            <a:r>
              <a:rPr lang="fa-IR" sz="2000">
                <a:effectLst/>
                <a:latin typeface="Tahoma" pitchFamily="34" charset="0"/>
              </a:rPr>
              <a:t>بیانگر انجام ریسک بالا </a:t>
            </a:r>
          </a:p>
          <a:p>
            <a:pPr eaLnBrk="1" hangingPunct="1"/>
            <a:r>
              <a:rPr lang="fa-IR" sz="2000">
                <a:effectLst/>
                <a:latin typeface="Tahoma" pitchFamily="34" charset="0"/>
              </a:rPr>
              <a:t>در کار با الگو است.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393232" name="Rectangle 16"/>
          <p:cNvSpPr>
            <a:spLocks noChangeArrowheads="1"/>
          </p:cNvSpPr>
          <p:nvPr/>
        </p:nvSpPr>
        <p:spPr bwMode="auto">
          <a:xfrm>
            <a:off x="3222625" y="2727325"/>
            <a:ext cx="4978400" cy="3252788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93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1000"/>
                                        <p:tgtEl>
                                          <p:spTgt spid="393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1000"/>
                                        <p:tgtEl>
                                          <p:spTgt spid="393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1000"/>
                                        <p:tgtEl>
                                          <p:spTgt spid="3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1000"/>
                                        <p:tgtEl>
                                          <p:spTgt spid="393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1000"/>
                                        <p:tgtEl>
                                          <p:spTgt spid="393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1" dur="500"/>
                                        <p:tgtEl>
                                          <p:spTgt spid="393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5" dur="500"/>
                                        <p:tgtEl>
                                          <p:spTgt spid="393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1000"/>
                                        <p:tgtEl>
                                          <p:spTgt spid="3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1000"/>
                                        <p:tgtEl>
                                          <p:spTgt spid="393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5" presetID="1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46" dur="2000"/>
                                        <p:tgtEl>
                                          <p:spTgt spid="393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93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20" grpId="0" animBg="1"/>
      <p:bldP spid="393221" grpId="0" animBg="1"/>
      <p:bldP spid="393222" grpId="0" animBg="1"/>
      <p:bldP spid="393223" grpId="0"/>
      <p:bldP spid="393224" grpId="0"/>
      <p:bldP spid="393227" grpId="0" animBg="1"/>
      <p:bldP spid="393228" grpId="0" animBg="1"/>
      <p:bldP spid="393229" grpId="0"/>
      <p:bldP spid="393230" grpId="0" animBg="1"/>
      <p:bldP spid="393231" grpId="0" animBg="1"/>
      <p:bldP spid="39323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7" name="Rectangle 3"/>
          <p:cNvSpPr>
            <a:spLocks noChangeArrowheads="1"/>
          </p:cNvSpPr>
          <p:nvPr/>
        </p:nvSpPr>
        <p:spPr bwMode="auto">
          <a:xfrm>
            <a:off x="5794375" y="4398963"/>
            <a:ext cx="3092450" cy="1412875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68" name="Rectangle 4"/>
          <p:cNvSpPr>
            <a:spLocks noChangeArrowheads="1"/>
          </p:cNvSpPr>
          <p:nvPr/>
        </p:nvSpPr>
        <p:spPr bwMode="auto">
          <a:xfrm>
            <a:off x="2632075" y="4403725"/>
            <a:ext cx="3052763" cy="1570038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0" name="Rectangle 6"/>
          <p:cNvSpPr>
            <a:spLocks noChangeArrowheads="1"/>
          </p:cNvSpPr>
          <p:nvPr/>
        </p:nvSpPr>
        <p:spPr bwMode="auto">
          <a:xfrm>
            <a:off x="222250" y="4541838"/>
            <a:ext cx="2319338" cy="1174750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1" name="Rectangle 7"/>
          <p:cNvSpPr>
            <a:spLocks noChangeArrowheads="1"/>
          </p:cNvSpPr>
          <p:nvPr/>
        </p:nvSpPr>
        <p:spPr bwMode="auto">
          <a:xfrm>
            <a:off x="6292850" y="1828800"/>
            <a:ext cx="2071688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2" name="Rectangle 8"/>
          <p:cNvSpPr>
            <a:spLocks noChangeArrowheads="1"/>
          </p:cNvSpPr>
          <p:nvPr/>
        </p:nvSpPr>
        <p:spPr bwMode="auto">
          <a:xfrm>
            <a:off x="3063875" y="1830388"/>
            <a:ext cx="2071688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4" name="Rectangle 10"/>
          <p:cNvSpPr>
            <a:spLocks noChangeArrowheads="1"/>
          </p:cNvSpPr>
          <p:nvPr/>
        </p:nvSpPr>
        <p:spPr bwMode="auto">
          <a:xfrm>
            <a:off x="479425" y="1835150"/>
            <a:ext cx="1957388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6" name="Text Box 12"/>
          <p:cNvSpPr txBox="1">
            <a:spLocks noChangeArrowheads="1"/>
          </p:cNvSpPr>
          <p:nvPr/>
        </p:nvSpPr>
        <p:spPr bwMode="auto">
          <a:xfrm>
            <a:off x="746125" y="1325563"/>
            <a:ext cx="1292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395277" name="Text Box 13"/>
          <p:cNvSpPr txBox="1">
            <a:spLocks noChangeArrowheads="1"/>
          </p:cNvSpPr>
          <p:nvPr/>
        </p:nvSpPr>
        <p:spPr bwMode="auto">
          <a:xfrm>
            <a:off x="569913" y="909638"/>
            <a:ext cx="179705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Engulfing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(انگولفینگ)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395279" name="Text Box 15"/>
          <p:cNvSpPr txBox="1">
            <a:spLocks noChangeArrowheads="1"/>
          </p:cNvSpPr>
          <p:nvPr/>
        </p:nvSpPr>
        <p:spPr bwMode="auto">
          <a:xfrm>
            <a:off x="2767013" y="933450"/>
            <a:ext cx="272573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Dark Cloud Cover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(دارک کلود کاور)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395280" name="Text Box 16"/>
          <p:cNvSpPr txBox="1">
            <a:spLocks noChangeArrowheads="1"/>
          </p:cNvSpPr>
          <p:nvPr/>
        </p:nvSpPr>
        <p:spPr bwMode="auto">
          <a:xfrm>
            <a:off x="4562475" y="1498600"/>
            <a:ext cx="173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395281" name="Text Box 17"/>
          <p:cNvSpPr txBox="1">
            <a:spLocks noChangeArrowheads="1"/>
          </p:cNvSpPr>
          <p:nvPr/>
        </p:nvSpPr>
        <p:spPr bwMode="auto">
          <a:xfrm>
            <a:off x="6396038" y="917575"/>
            <a:ext cx="1879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Piercing Line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(پیرسینگ)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395283" name="Rectangle 19"/>
          <p:cNvSpPr>
            <a:spLocks noChangeArrowheads="1"/>
          </p:cNvSpPr>
          <p:nvPr/>
        </p:nvSpPr>
        <p:spPr bwMode="auto">
          <a:xfrm>
            <a:off x="2574925" y="4389438"/>
            <a:ext cx="310197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1-حتماً در روند صعودی باشد. 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نقطه شروع فعلی از بالاترین نقطه کندل قبلی بالاتر باشد.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بدنه اصلی کندل نزولی در 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نقطه ای بسته شود که بیشتر از نصف کندل صعودی قبلی است.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395285" name="Rectangle 21"/>
          <p:cNvSpPr>
            <a:spLocks noChangeArrowheads="1"/>
          </p:cNvSpPr>
          <p:nvPr/>
        </p:nvSpPr>
        <p:spPr bwMode="auto">
          <a:xfrm>
            <a:off x="0" y="4524375"/>
            <a:ext cx="2581275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1-بدنه اصلی بزرگ ، بدنه اصلی کوچکتر را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می پوشاند.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رنگهای متضاد هم.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روند صعودی/نزولی  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395286" name="Rectangle 22"/>
          <p:cNvSpPr>
            <a:spLocks noChangeArrowheads="1"/>
          </p:cNvSpPr>
          <p:nvPr/>
        </p:nvSpPr>
        <p:spPr bwMode="auto">
          <a:xfrm flipV="1">
            <a:off x="1465263" y="2951163"/>
            <a:ext cx="279400" cy="113665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87" name="Line 23"/>
          <p:cNvSpPr>
            <a:spLocks noChangeShapeType="1"/>
          </p:cNvSpPr>
          <p:nvPr/>
        </p:nvSpPr>
        <p:spPr bwMode="auto">
          <a:xfrm rot="21600000">
            <a:off x="1590675" y="2728913"/>
            <a:ext cx="0" cy="228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88" name="Line 24"/>
          <p:cNvSpPr>
            <a:spLocks noChangeShapeType="1"/>
          </p:cNvSpPr>
          <p:nvPr/>
        </p:nvSpPr>
        <p:spPr bwMode="auto">
          <a:xfrm rot="-21600000" flipH="1" flipV="1">
            <a:off x="1590675" y="4062413"/>
            <a:ext cx="0" cy="2032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89" name="Rectangle 25"/>
          <p:cNvSpPr>
            <a:spLocks noChangeArrowheads="1"/>
          </p:cNvSpPr>
          <p:nvPr/>
        </p:nvSpPr>
        <p:spPr bwMode="auto">
          <a:xfrm flipV="1">
            <a:off x="1109663" y="3103563"/>
            <a:ext cx="260350" cy="86995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90" name="Line 26"/>
          <p:cNvSpPr>
            <a:spLocks noChangeShapeType="1"/>
          </p:cNvSpPr>
          <p:nvPr/>
        </p:nvSpPr>
        <p:spPr bwMode="auto">
          <a:xfrm rot="21600000">
            <a:off x="1235075" y="2722563"/>
            <a:ext cx="0" cy="14414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91" name="Line 27"/>
          <p:cNvSpPr>
            <a:spLocks noChangeShapeType="1"/>
          </p:cNvSpPr>
          <p:nvPr/>
        </p:nvSpPr>
        <p:spPr bwMode="auto">
          <a:xfrm>
            <a:off x="593725" y="1916113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92" name="Line 28"/>
          <p:cNvSpPr>
            <a:spLocks noChangeShapeType="1"/>
          </p:cNvSpPr>
          <p:nvPr/>
        </p:nvSpPr>
        <p:spPr bwMode="auto">
          <a:xfrm>
            <a:off x="790575" y="2290763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93" name="Line 29"/>
          <p:cNvSpPr>
            <a:spLocks noChangeShapeType="1"/>
          </p:cNvSpPr>
          <p:nvPr/>
        </p:nvSpPr>
        <p:spPr bwMode="auto">
          <a:xfrm flipH="1">
            <a:off x="981075" y="2789238"/>
            <a:ext cx="0" cy="4762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94" name="Line 30"/>
          <p:cNvSpPr>
            <a:spLocks noChangeShapeType="1"/>
          </p:cNvSpPr>
          <p:nvPr/>
        </p:nvSpPr>
        <p:spPr bwMode="auto">
          <a:xfrm>
            <a:off x="1952625" y="2600325"/>
            <a:ext cx="0" cy="674688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95" name="Line 31"/>
          <p:cNvSpPr>
            <a:spLocks noChangeShapeType="1"/>
          </p:cNvSpPr>
          <p:nvPr/>
        </p:nvSpPr>
        <p:spPr bwMode="auto">
          <a:xfrm>
            <a:off x="2130425" y="2263775"/>
            <a:ext cx="0" cy="674688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96" name="Line 32"/>
          <p:cNvSpPr>
            <a:spLocks noChangeShapeType="1"/>
          </p:cNvSpPr>
          <p:nvPr/>
        </p:nvSpPr>
        <p:spPr bwMode="auto">
          <a:xfrm>
            <a:off x="2270125" y="1946275"/>
            <a:ext cx="0" cy="433388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01" name="Rectangle 37"/>
          <p:cNvSpPr>
            <a:spLocks noChangeArrowheads="1"/>
          </p:cNvSpPr>
          <p:nvPr/>
        </p:nvSpPr>
        <p:spPr bwMode="auto">
          <a:xfrm flipV="1">
            <a:off x="3765550" y="2479675"/>
            <a:ext cx="298450" cy="88900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02" name="Line 38"/>
          <p:cNvSpPr>
            <a:spLocks noChangeShapeType="1"/>
          </p:cNvSpPr>
          <p:nvPr/>
        </p:nvSpPr>
        <p:spPr bwMode="auto">
          <a:xfrm rot="21600000">
            <a:off x="3916363" y="2314575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03" name="Line 39"/>
          <p:cNvSpPr>
            <a:spLocks noChangeShapeType="1"/>
          </p:cNvSpPr>
          <p:nvPr/>
        </p:nvSpPr>
        <p:spPr bwMode="auto">
          <a:xfrm rot="-21600000" flipH="1" flipV="1">
            <a:off x="3910013" y="3394075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04" name="Rectangle 40"/>
          <p:cNvSpPr>
            <a:spLocks noChangeArrowheads="1"/>
          </p:cNvSpPr>
          <p:nvPr/>
        </p:nvSpPr>
        <p:spPr bwMode="auto">
          <a:xfrm flipV="1">
            <a:off x="4152900" y="2066925"/>
            <a:ext cx="298450" cy="88900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05" name="Line 41"/>
          <p:cNvSpPr>
            <a:spLocks noChangeShapeType="1"/>
          </p:cNvSpPr>
          <p:nvPr/>
        </p:nvSpPr>
        <p:spPr bwMode="auto">
          <a:xfrm rot="21600000">
            <a:off x="4297363" y="1920875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06" name="Line 42"/>
          <p:cNvSpPr>
            <a:spLocks noChangeShapeType="1"/>
          </p:cNvSpPr>
          <p:nvPr/>
        </p:nvSpPr>
        <p:spPr bwMode="auto">
          <a:xfrm flipV="1">
            <a:off x="4297363" y="2981325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07" name="Line 43"/>
          <p:cNvSpPr>
            <a:spLocks noChangeShapeType="1"/>
          </p:cNvSpPr>
          <p:nvPr/>
        </p:nvSpPr>
        <p:spPr bwMode="auto">
          <a:xfrm>
            <a:off x="3244850" y="3521075"/>
            <a:ext cx="0" cy="674688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08" name="Line 44"/>
          <p:cNvSpPr>
            <a:spLocks noChangeShapeType="1"/>
          </p:cNvSpPr>
          <p:nvPr/>
        </p:nvSpPr>
        <p:spPr bwMode="auto">
          <a:xfrm>
            <a:off x="3409950" y="3184525"/>
            <a:ext cx="0" cy="674688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09" name="Line 45"/>
          <p:cNvSpPr>
            <a:spLocks noChangeShapeType="1"/>
          </p:cNvSpPr>
          <p:nvPr/>
        </p:nvSpPr>
        <p:spPr bwMode="auto">
          <a:xfrm>
            <a:off x="3581400" y="2886075"/>
            <a:ext cx="0" cy="433388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0" name="Line 46"/>
          <p:cNvSpPr>
            <a:spLocks noChangeShapeType="1"/>
          </p:cNvSpPr>
          <p:nvPr/>
        </p:nvSpPr>
        <p:spPr bwMode="auto">
          <a:xfrm>
            <a:off x="4572000" y="2974975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1" name="Line 47"/>
          <p:cNvSpPr>
            <a:spLocks noChangeShapeType="1"/>
          </p:cNvSpPr>
          <p:nvPr/>
        </p:nvSpPr>
        <p:spPr bwMode="auto">
          <a:xfrm>
            <a:off x="4756150" y="3413125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2" name="Line 48"/>
          <p:cNvSpPr>
            <a:spLocks noChangeShapeType="1"/>
          </p:cNvSpPr>
          <p:nvPr/>
        </p:nvSpPr>
        <p:spPr bwMode="auto">
          <a:xfrm flipH="1">
            <a:off x="4972050" y="3810000"/>
            <a:ext cx="0" cy="4762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3" name="Rectangle 49"/>
          <p:cNvSpPr>
            <a:spLocks noChangeArrowheads="1"/>
          </p:cNvSpPr>
          <p:nvPr/>
        </p:nvSpPr>
        <p:spPr bwMode="auto">
          <a:xfrm flipV="1">
            <a:off x="7405688" y="3273425"/>
            <a:ext cx="298450" cy="88900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4" name="Line 50"/>
          <p:cNvSpPr>
            <a:spLocks noChangeShapeType="1"/>
          </p:cNvSpPr>
          <p:nvPr/>
        </p:nvSpPr>
        <p:spPr bwMode="auto">
          <a:xfrm rot="21600000">
            <a:off x="7531100" y="3108325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5" name="Line 51"/>
          <p:cNvSpPr>
            <a:spLocks noChangeShapeType="1"/>
          </p:cNvSpPr>
          <p:nvPr/>
        </p:nvSpPr>
        <p:spPr bwMode="auto">
          <a:xfrm rot="-21600000" flipH="1" flipV="1">
            <a:off x="7550150" y="4187825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6" name="Rectangle 52"/>
          <p:cNvSpPr>
            <a:spLocks noChangeArrowheads="1"/>
          </p:cNvSpPr>
          <p:nvPr/>
        </p:nvSpPr>
        <p:spPr bwMode="auto">
          <a:xfrm flipV="1">
            <a:off x="7031038" y="2879725"/>
            <a:ext cx="279400" cy="88900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7" name="Line 53"/>
          <p:cNvSpPr>
            <a:spLocks noChangeShapeType="1"/>
          </p:cNvSpPr>
          <p:nvPr/>
        </p:nvSpPr>
        <p:spPr bwMode="auto">
          <a:xfrm rot="21600000">
            <a:off x="7156450" y="2733675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8" name="Line 54"/>
          <p:cNvSpPr>
            <a:spLocks noChangeShapeType="1"/>
          </p:cNvSpPr>
          <p:nvPr/>
        </p:nvSpPr>
        <p:spPr bwMode="auto">
          <a:xfrm rot="-21600000" flipH="1" flipV="1">
            <a:off x="7156450" y="3794125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19" name="Line 55"/>
          <p:cNvSpPr>
            <a:spLocks noChangeShapeType="1"/>
          </p:cNvSpPr>
          <p:nvPr/>
        </p:nvSpPr>
        <p:spPr bwMode="auto">
          <a:xfrm>
            <a:off x="6407150" y="1943100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20" name="Line 56"/>
          <p:cNvSpPr>
            <a:spLocks noChangeShapeType="1"/>
          </p:cNvSpPr>
          <p:nvPr/>
        </p:nvSpPr>
        <p:spPr bwMode="auto">
          <a:xfrm>
            <a:off x="6572250" y="2343150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21" name="Line 57"/>
          <p:cNvSpPr>
            <a:spLocks noChangeShapeType="1"/>
          </p:cNvSpPr>
          <p:nvPr/>
        </p:nvSpPr>
        <p:spPr bwMode="auto">
          <a:xfrm flipH="1">
            <a:off x="6769100" y="2752725"/>
            <a:ext cx="0" cy="47625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22" name="Line 58"/>
          <p:cNvSpPr>
            <a:spLocks noChangeShapeType="1"/>
          </p:cNvSpPr>
          <p:nvPr/>
        </p:nvSpPr>
        <p:spPr bwMode="auto">
          <a:xfrm>
            <a:off x="7829550" y="2592388"/>
            <a:ext cx="0" cy="6746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23" name="Line 59"/>
          <p:cNvSpPr>
            <a:spLocks noChangeShapeType="1"/>
          </p:cNvSpPr>
          <p:nvPr/>
        </p:nvSpPr>
        <p:spPr bwMode="auto">
          <a:xfrm>
            <a:off x="8020050" y="2255838"/>
            <a:ext cx="0" cy="6746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24" name="Line 60"/>
          <p:cNvSpPr>
            <a:spLocks noChangeShapeType="1"/>
          </p:cNvSpPr>
          <p:nvPr/>
        </p:nvSpPr>
        <p:spPr bwMode="auto">
          <a:xfrm>
            <a:off x="8191500" y="1957388"/>
            <a:ext cx="0" cy="4333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332" name="Line 68"/>
          <p:cNvSpPr>
            <a:spLocks noChangeShapeType="1"/>
          </p:cNvSpPr>
          <p:nvPr/>
        </p:nvSpPr>
        <p:spPr bwMode="auto">
          <a:xfrm>
            <a:off x="968375" y="295433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5333" name="Line 69"/>
          <p:cNvSpPr>
            <a:spLocks noChangeShapeType="1"/>
          </p:cNvSpPr>
          <p:nvPr/>
        </p:nvSpPr>
        <p:spPr bwMode="auto">
          <a:xfrm>
            <a:off x="892175" y="4071938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5336" name="Line 72"/>
          <p:cNvSpPr>
            <a:spLocks noChangeShapeType="1"/>
          </p:cNvSpPr>
          <p:nvPr/>
        </p:nvSpPr>
        <p:spPr bwMode="auto">
          <a:xfrm>
            <a:off x="3643313" y="296545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5337" name="Line 73"/>
          <p:cNvSpPr>
            <a:spLocks noChangeShapeType="1"/>
          </p:cNvSpPr>
          <p:nvPr/>
        </p:nvSpPr>
        <p:spPr bwMode="auto">
          <a:xfrm>
            <a:off x="6888163" y="32766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5338" name="Rectangle 74"/>
          <p:cNvSpPr>
            <a:spLocks noChangeArrowheads="1"/>
          </p:cNvSpPr>
          <p:nvPr/>
        </p:nvSpPr>
        <p:spPr bwMode="auto">
          <a:xfrm>
            <a:off x="376238" y="5873750"/>
            <a:ext cx="1955800" cy="40640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a-IR" sz="1800" u="sng">
                <a:solidFill>
                  <a:srgbClr val="FFFF00"/>
                </a:solidFill>
                <a:effectLst/>
                <a:latin typeface="Tahoma" pitchFamily="34" charset="0"/>
              </a:rPr>
              <a:t>کنترل توقف روند!</a:t>
            </a:r>
            <a:endParaRPr lang="en-US" sz="1800" u="sng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395340" name="Rectangle 76"/>
          <p:cNvSpPr>
            <a:spLocks noChangeArrowheads="1"/>
          </p:cNvSpPr>
          <p:nvPr/>
        </p:nvSpPr>
        <p:spPr bwMode="auto">
          <a:xfrm>
            <a:off x="3117850" y="6091238"/>
            <a:ext cx="2082800" cy="40640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a-IR" sz="1800" u="sng">
                <a:solidFill>
                  <a:srgbClr val="FFFF00"/>
                </a:solidFill>
                <a:effectLst/>
                <a:latin typeface="Tahoma" pitchFamily="34" charset="0"/>
              </a:rPr>
              <a:t>تمایل به بازگشت</a:t>
            </a:r>
            <a:endParaRPr lang="en-US" sz="1800" u="sng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395341" name="Rectangle 77"/>
          <p:cNvSpPr>
            <a:spLocks noChangeArrowheads="1"/>
          </p:cNvSpPr>
          <p:nvPr/>
        </p:nvSpPr>
        <p:spPr bwMode="auto">
          <a:xfrm>
            <a:off x="6313488" y="5938838"/>
            <a:ext cx="2133600" cy="38100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a-IR" sz="1800" u="sng">
                <a:solidFill>
                  <a:srgbClr val="FFFF00"/>
                </a:solidFill>
                <a:effectLst/>
                <a:latin typeface="Tahoma" pitchFamily="34" charset="0"/>
              </a:rPr>
              <a:t>تمایل به بازگشت</a:t>
            </a:r>
            <a:endParaRPr lang="en-US" sz="1800" u="sng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395369" name="Rectangle 105"/>
          <p:cNvSpPr>
            <a:spLocks noChangeArrowheads="1"/>
          </p:cNvSpPr>
          <p:nvPr/>
        </p:nvSpPr>
        <p:spPr bwMode="auto">
          <a:xfrm>
            <a:off x="5715000" y="4383088"/>
            <a:ext cx="3217863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1-حتماً در روند نزولی باشد. 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نقطه شروع فعلی از پایین ترین نقطه کندل قبلی پایینتر باشد.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بدنه اصلی کندل صعودی در 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نقطه ای بسته شود که بزرگتر از نصف کندل نزولی قبلی است.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395373" name="Rectangle 109"/>
          <p:cNvSpPr>
            <a:spLocks noChangeArrowheads="1"/>
          </p:cNvSpPr>
          <p:nvPr/>
        </p:nvSpPr>
        <p:spPr bwMode="auto">
          <a:xfrm>
            <a:off x="2209800" y="-100013"/>
            <a:ext cx="4762500" cy="762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fa-IR" sz="4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دو کندله</a:t>
            </a:r>
            <a:endParaRPr lang="en-US" sz="44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6099" name="Object 3"/>
          <p:cNvGraphicFramePr>
            <a:graphicFrameLocks noChangeAspect="1"/>
          </p:cNvGraphicFramePr>
          <p:nvPr/>
        </p:nvGraphicFramePr>
        <p:xfrm>
          <a:off x="190500" y="811213"/>
          <a:ext cx="8767763" cy="584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15" name="Bitmap Image" r:id="rId3" imgW="9600000" imgH="5590476" progId="Paint.Picture">
                  <p:embed/>
                </p:oleObj>
              </mc:Choice>
              <mc:Fallback>
                <p:oleObj name="Bitmap Image" r:id="rId3" imgW="9600000" imgH="5590476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811213"/>
                        <a:ext cx="8767763" cy="5845175"/>
                      </a:xfrm>
                      <a:prstGeom prst="rect">
                        <a:avLst/>
                      </a:prstGeom>
                      <a:noFill/>
                      <a:ln w="762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6100" name="Oval 4"/>
          <p:cNvSpPr>
            <a:spLocks noChangeArrowheads="1"/>
          </p:cNvSpPr>
          <p:nvPr/>
        </p:nvSpPr>
        <p:spPr bwMode="auto">
          <a:xfrm>
            <a:off x="882650" y="5516563"/>
            <a:ext cx="215900" cy="862012"/>
          </a:xfrm>
          <a:prstGeom prst="ellips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6101" name="Oval 5"/>
          <p:cNvSpPr>
            <a:spLocks noChangeArrowheads="1"/>
          </p:cNvSpPr>
          <p:nvPr/>
        </p:nvSpPr>
        <p:spPr bwMode="auto">
          <a:xfrm>
            <a:off x="4546600" y="4624388"/>
            <a:ext cx="217488" cy="542925"/>
          </a:xfrm>
          <a:prstGeom prst="ellips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6102" name="Text Box 6"/>
          <p:cNvSpPr txBox="1">
            <a:spLocks noChangeArrowheads="1"/>
          </p:cNvSpPr>
          <p:nvPr/>
        </p:nvSpPr>
        <p:spPr bwMode="auto">
          <a:xfrm>
            <a:off x="366713" y="1011238"/>
            <a:ext cx="3338512" cy="4159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Kuwait Stk Mkt </a:t>
            </a:r>
            <a:r>
              <a:rPr lang="en-US" sz="1400">
                <a:solidFill>
                  <a:srgbClr val="000000"/>
                </a:solidFill>
                <a:effectLst/>
              </a:rPr>
              <a:t>(Weekly Chart)</a:t>
            </a:r>
          </a:p>
        </p:txBody>
      </p:sp>
      <p:sp>
        <p:nvSpPr>
          <p:cNvPr id="516103" name="Rectangle 7"/>
          <p:cNvSpPr>
            <a:spLocks noChangeArrowheads="1"/>
          </p:cNvSpPr>
          <p:nvPr/>
        </p:nvSpPr>
        <p:spPr bwMode="auto">
          <a:xfrm>
            <a:off x="2000250" y="19050"/>
            <a:ext cx="51435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4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Bullish Engulfing</a:t>
            </a:r>
          </a:p>
        </p:txBody>
      </p:sp>
      <p:sp>
        <p:nvSpPr>
          <p:cNvPr id="516114" name="Line 18"/>
          <p:cNvSpPr>
            <a:spLocks noChangeShapeType="1"/>
          </p:cNvSpPr>
          <p:nvPr/>
        </p:nvSpPr>
        <p:spPr bwMode="auto">
          <a:xfrm flipV="1">
            <a:off x="5399088" y="2206625"/>
            <a:ext cx="2670175" cy="2511425"/>
          </a:xfrm>
          <a:prstGeom prst="line">
            <a:avLst/>
          </a:prstGeom>
          <a:noFill/>
          <a:ln w="38100">
            <a:solidFill>
              <a:schemeClr val="hlink"/>
            </a:solidFill>
            <a:round/>
            <a:headEnd/>
            <a:tailEnd type="triangle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1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1000"/>
                                        <p:tgtEl>
                                          <p:spTgt spid="51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6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100" grpId="0" animBg="1"/>
      <p:bldP spid="516101" grpId="0" animBg="1"/>
      <p:bldP spid="5161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3746" name="Object 2"/>
          <p:cNvGraphicFramePr>
            <a:graphicFrameLocks noChangeAspect="1"/>
          </p:cNvGraphicFramePr>
          <p:nvPr>
            <p:ph/>
          </p:nvPr>
        </p:nvGraphicFramePr>
        <p:xfrm>
          <a:off x="357188" y="812800"/>
          <a:ext cx="8494712" cy="587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58" name="Bitmap Image" r:id="rId3" imgW="9600000" imgH="5590476" progId="Paint.Picture">
                  <p:embed/>
                </p:oleObj>
              </mc:Choice>
              <mc:Fallback>
                <p:oleObj name="Bitmap Image" r:id="rId3" imgW="9600000" imgH="5590476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8" y="812800"/>
                        <a:ext cx="8494712" cy="5875338"/>
                      </a:xfrm>
                      <a:prstGeom prst="rect">
                        <a:avLst/>
                      </a:prstGeom>
                      <a:noFill/>
                      <a:ln w="762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3747" name="Rectangle 3"/>
          <p:cNvSpPr>
            <a:spLocks noChangeArrowheads="1"/>
          </p:cNvSpPr>
          <p:nvPr/>
        </p:nvSpPr>
        <p:spPr bwMode="auto">
          <a:xfrm>
            <a:off x="5114925" y="1206500"/>
            <a:ext cx="3119438" cy="4902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3748" name="Oval 4"/>
          <p:cNvSpPr>
            <a:spLocks noChangeArrowheads="1"/>
          </p:cNvSpPr>
          <p:nvPr/>
        </p:nvSpPr>
        <p:spPr bwMode="auto">
          <a:xfrm>
            <a:off x="4860925" y="825500"/>
            <a:ext cx="306388" cy="1143000"/>
          </a:xfrm>
          <a:prstGeom prst="ellips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3749" name="Line 5"/>
          <p:cNvSpPr>
            <a:spLocks noChangeShapeType="1"/>
          </p:cNvSpPr>
          <p:nvPr/>
        </p:nvSpPr>
        <p:spPr bwMode="auto">
          <a:xfrm>
            <a:off x="4864100" y="1828800"/>
            <a:ext cx="1004888" cy="1588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750" name="Text Box 6"/>
          <p:cNvSpPr txBox="1">
            <a:spLocks noChangeArrowheads="1"/>
          </p:cNvSpPr>
          <p:nvPr/>
        </p:nvSpPr>
        <p:spPr bwMode="auto">
          <a:xfrm>
            <a:off x="5168900" y="1803400"/>
            <a:ext cx="5461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400">
                <a:solidFill>
                  <a:srgbClr val="000000"/>
                </a:solidFill>
                <a:effectLst/>
              </a:rPr>
              <a:t>Sell</a:t>
            </a:r>
            <a:endParaRPr lang="en-US" sz="1400">
              <a:solidFill>
                <a:srgbClr val="000000"/>
              </a:solidFill>
              <a:effectLst/>
            </a:endParaRPr>
          </a:p>
        </p:txBody>
      </p:sp>
      <p:sp>
        <p:nvSpPr>
          <p:cNvPr id="543751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562100" y="9525"/>
            <a:ext cx="6610350" cy="762000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Dark Cloud Cover</a:t>
            </a:r>
          </a:p>
        </p:txBody>
      </p:sp>
      <p:sp>
        <p:nvSpPr>
          <p:cNvPr id="543752" name="Text Box 8"/>
          <p:cNvSpPr txBox="1">
            <a:spLocks noChangeArrowheads="1"/>
          </p:cNvSpPr>
          <p:nvPr/>
        </p:nvSpPr>
        <p:spPr bwMode="auto">
          <a:xfrm>
            <a:off x="482600" y="895350"/>
            <a:ext cx="3352800" cy="4159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Palladium (Weekly Chart)</a:t>
            </a:r>
          </a:p>
        </p:txBody>
      </p:sp>
      <p:sp>
        <p:nvSpPr>
          <p:cNvPr id="543753" name="Line 9"/>
          <p:cNvSpPr>
            <a:spLocks noChangeShapeType="1"/>
          </p:cNvSpPr>
          <p:nvPr/>
        </p:nvSpPr>
        <p:spPr bwMode="auto">
          <a:xfrm>
            <a:off x="4851400" y="1320800"/>
            <a:ext cx="1004888" cy="1588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754" name="Text Box 10"/>
          <p:cNvSpPr txBox="1">
            <a:spLocks noChangeArrowheads="1"/>
          </p:cNvSpPr>
          <p:nvPr/>
        </p:nvSpPr>
        <p:spPr bwMode="auto">
          <a:xfrm>
            <a:off x="5189538" y="1049338"/>
            <a:ext cx="26892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GB" sz="1400">
                <a:solidFill>
                  <a:srgbClr val="FF0000"/>
                </a:solidFill>
                <a:effectLst/>
                <a:latin typeface="Tahoma" pitchFamily="34" charset="0"/>
              </a:rPr>
              <a:t>Midpoint </a:t>
            </a:r>
            <a:r>
              <a:rPr lang="fa-IR" sz="1400">
                <a:solidFill>
                  <a:srgbClr val="FF0000"/>
                </a:solidFill>
                <a:effectLst/>
                <a:latin typeface="Tahoma" pitchFamily="34" charset="0"/>
              </a:rPr>
              <a:t>(نقطه مرکزی)</a:t>
            </a:r>
            <a:endParaRPr lang="en-US" sz="1400">
              <a:solidFill>
                <a:srgbClr val="FF0000"/>
              </a:solidFill>
              <a:effectLst/>
              <a:latin typeface="Tahoma" pitchFamily="34" charset="0"/>
            </a:endParaRPr>
          </a:p>
        </p:txBody>
      </p:sp>
      <p:sp>
        <p:nvSpPr>
          <p:cNvPr id="543755" name="Line 11"/>
          <p:cNvSpPr>
            <a:spLocks noChangeShapeType="1"/>
          </p:cNvSpPr>
          <p:nvPr/>
        </p:nvSpPr>
        <p:spPr bwMode="auto">
          <a:xfrm flipV="1">
            <a:off x="558800" y="3276600"/>
            <a:ext cx="6807200" cy="3086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756" name="Line 12"/>
          <p:cNvSpPr>
            <a:spLocks noChangeShapeType="1"/>
          </p:cNvSpPr>
          <p:nvPr/>
        </p:nvSpPr>
        <p:spPr bwMode="auto">
          <a:xfrm>
            <a:off x="977900" y="5003800"/>
            <a:ext cx="7150100" cy="0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43757" name="Line 13"/>
          <p:cNvSpPr>
            <a:spLocks noChangeShapeType="1"/>
          </p:cNvSpPr>
          <p:nvPr/>
        </p:nvSpPr>
        <p:spPr bwMode="auto">
          <a:xfrm>
            <a:off x="1055688" y="5843588"/>
            <a:ext cx="7023100" cy="0"/>
          </a:xfrm>
          <a:prstGeom prst="line">
            <a:avLst/>
          </a:prstGeom>
          <a:noFill/>
          <a:ln w="28575">
            <a:solidFill>
              <a:srgbClr val="0000FF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43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1000"/>
                                        <p:tgtEl>
                                          <p:spTgt spid="543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1000"/>
                                        <p:tgtEl>
                                          <p:spTgt spid="543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1000"/>
                                        <p:tgtEl>
                                          <p:spTgt spid="543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54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1000"/>
                                        <p:tgtEl>
                                          <p:spTgt spid="543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1" dur="2000"/>
                                        <p:tgtEl>
                                          <p:spTgt spid="543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5" dur="2000"/>
                                        <p:tgtEl>
                                          <p:spTgt spid="543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37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8" dur="2000"/>
                                        <p:tgtEl>
                                          <p:spTgt spid="543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47" grpId="0" animBg="1"/>
      <p:bldP spid="543748" grpId="0" animBg="1"/>
      <p:bldP spid="543749" grpId="0" animBg="1"/>
      <p:bldP spid="543750" grpId="0" autoUpdateAnimBg="0"/>
      <p:bldP spid="543753" grpId="0" animBg="1"/>
      <p:bldP spid="543754" grpId="0" autoUpdateAnimBg="0"/>
      <p:bldP spid="543755" grpId="0" animBg="1"/>
      <p:bldP spid="543756" grpId="0" animBg="1"/>
      <p:bldP spid="54375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549" name="Rectangle 101"/>
          <p:cNvSpPr>
            <a:spLocks noChangeArrowheads="1"/>
          </p:cNvSpPr>
          <p:nvPr/>
        </p:nvSpPr>
        <p:spPr bwMode="auto">
          <a:xfrm>
            <a:off x="85725" y="4392613"/>
            <a:ext cx="2185988" cy="1730375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0" name="Rectangle 2"/>
          <p:cNvSpPr>
            <a:spLocks noChangeArrowheads="1"/>
          </p:cNvSpPr>
          <p:nvPr/>
        </p:nvSpPr>
        <p:spPr bwMode="auto">
          <a:xfrm>
            <a:off x="6961188" y="1754188"/>
            <a:ext cx="2033587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1" name="Rectangle 3"/>
          <p:cNvSpPr>
            <a:spLocks noChangeArrowheads="1"/>
          </p:cNvSpPr>
          <p:nvPr/>
        </p:nvSpPr>
        <p:spPr bwMode="auto">
          <a:xfrm>
            <a:off x="4776788" y="1738313"/>
            <a:ext cx="1970087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2" name="Rectangle 4"/>
          <p:cNvSpPr>
            <a:spLocks noChangeArrowheads="1"/>
          </p:cNvSpPr>
          <p:nvPr/>
        </p:nvSpPr>
        <p:spPr bwMode="auto">
          <a:xfrm>
            <a:off x="2490788" y="1744663"/>
            <a:ext cx="1893887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3" name="Rectangle 5"/>
          <p:cNvSpPr>
            <a:spLocks noChangeArrowheads="1"/>
          </p:cNvSpPr>
          <p:nvPr/>
        </p:nvSpPr>
        <p:spPr bwMode="auto">
          <a:xfrm>
            <a:off x="192088" y="1728788"/>
            <a:ext cx="1881187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54" name="Rectangle 6"/>
          <p:cNvSpPr>
            <a:spLocks noGrp="1" noChangeArrowheads="1"/>
          </p:cNvSpPr>
          <p:nvPr>
            <p:ph type="title"/>
          </p:nvPr>
        </p:nvSpPr>
        <p:spPr>
          <a:xfrm>
            <a:off x="2197100" y="-14288"/>
            <a:ext cx="4762500" cy="762001"/>
          </a:xfrm>
        </p:spPr>
        <p:txBody>
          <a:bodyPr/>
          <a:lstStyle/>
          <a:p>
            <a:r>
              <a:rPr lang="fa-IR">
                <a:solidFill>
                  <a:schemeClr val="tx1"/>
                </a:solidFill>
              </a:rPr>
              <a:t>سه کندله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232479" name="Text Box 31"/>
          <p:cNvSpPr txBox="1">
            <a:spLocks noChangeArrowheads="1"/>
          </p:cNvSpPr>
          <p:nvPr/>
        </p:nvSpPr>
        <p:spPr bwMode="auto">
          <a:xfrm>
            <a:off x="358775" y="1190625"/>
            <a:ext cx="1292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232480" name="Text Box 32"/>
          <p:cNvSpPr txBox="1">
            <a:spLocks noChangeArrowheads="1"/>
          </p:cNvSpPr>
          <p:nvPr/>
        </p:nvSpPr>
        <p:spPr bwMode="auto">
          <a:xfrm>
            <a:off x="14288" y="803275"/>
            <a:ext cx="23018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Morning Star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(مورنینگ استار)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232481" name="Text Box 33"/>
          <p:cNvSpPr txBox="1">
            <a:spLocks noChangeArrowheads="1"/>
          </p:cNvSpPr>
          <p:nvPr/>
        </p:nvSpPr>
        <p:spPr bwMode="auto">
          <a:xfrm>
            <a:off x="2371725" y="846138"/>
            <a:ext cx="217328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effectLst/>
                <a:latin typeface="Tahoma" pitchFamily="34" charset="0"/>
              </a:rPr>
              <a:t>Evening Star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(ایونینگ استار)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232482" name="Text Box 34"/>
          <p:cNvSpPr txBox="1">
            <a:spLocks noChangeArrowheads="1"/>
          </p:cNvSpPr>
          <p:nvPr/>
        </p:nvSpPr>
        <p:spPr bwMode="auto">
          <a:xfrm>
            <a:off x="4498975" y="866775"/>
            <a:ext cx="25527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effectLst/>
                <a:latin typeface="Tahoma" pitchFamily="34" charset="0"/>
              </a:rPr>
              <a:t>3 White Soldiers 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(تری وایت سولجر)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232483" name="Text Box 35"/>
          <p:cNvSpPr txBox="1">
            <a:spLocks noChangeArrowheads="1"/>
          </p:cNvSpPr>
          <p:nvPr/>
        </p:nvSpPr>
        <p:spPr bwMode="auto">
          <a:xfrm>
            <a:off x="7005638" y="1651000"/>
            <a:ext cx="1735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232484" name="Text Box 36"/>
          <p:cNvSpPr txBox="1">
            <a:spLocks noChangeArrowheads="1"/>
          </p:cNvSpPr>
          <p:nvPr/>
        </p:nvSpPr>
        <p:spPr bwMode="auto">
          <a:xfrm>
            <a:off x="6702425" y="866775"/>
            <a:ext cx="2554288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3 Black Crows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(تری بلک کراوز)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232492" name="Rectangle 44"/>
          <p:cNvSpPr>
            <a:spLocks noChangeArrowheads="1"/>
          </p:cNvSpPr>
          <p:nvPr/>
        </p:nvSpPr>
        <p:spPr bwMode="auto">
          <a:xfrm flipV="1">
            <a:off x="1374775" y="2994025"/>
            <a:ext cx="279400" cy="83185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93" name="Line 45"/>
          <p:cNvSpPr>
            <a:spLocks noChangeShapeType="1"/>
          </p:cNvSpPr>
          <p:nvPr/>
        </p:nvSpPr>
        <p:spPr bwMode="auto">
          <a:xfrm rot="21600000">
            <a:off x="1519238" y="2847975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94" name="Line 46"/>
          <p:cNvSpPr>
            <a:spLocks noChangeShapeType="1"/>
          </p:cNvSpPr>
          <p:nvPr/>
        </p:nvSpPr>
        <p:spPr bwMode="auto">
          <a:xfrm flipV="1">
            <a:off x="1512888" y="3825875"/>
            <a:ext cx="0" cy="1397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95" name="Rectangle 47"/>
          <p:cNvSpPr>
            <a:spLocks noChangeArrowheads="1"/>
          </p:cNvSpPr>
          <p:nvPr/>
        </p:nvSpPr>
        <p:spPr bwMode="auto">
          <a:xfrm flipV="1">
            <a:off x="1000125" y="3927475"/>
            <a:ext cx="279400" cy="15875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96" name="Line 48"/>
          <p:cNvSpPr>
            <a:spLocks noChangeShapeType="1"/>
          </p:cNvSpPr>
          <p:nvPr/>
        </p:nvSpPr>
        <p:spPr bwMode="auto">
          <a:xfrm rot="21600000">
            <a:off x="1138238" y="3762375"/>
            <a:ext cx="0" cy="1714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497" name="Line 49"/>
          <p:cNvSpPr>
            <a:spLocks noChangeShapeType="1"/>
          </p:cNvSpPr>
          <p:nvPr/>
        </p:nvSpPr>
        <p:spPr bwMode="auto">
          <a:xfrm flipV="1">
            <a:off x="1138238" y="4073525"/>
            <a:ext cx="0" cy="1333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02" name="Line 54"/>
          <p:cNvSpPr>
            <a:spLocks noChangeShapeType="1"/>
          </p:cNvSpPr>
          <p:nvPr/>
        </p:nvSpPr>
        <p:spPr bwMode="auto">
          <a:xfrm>
            <a:off x="1735138" y="2262188"/>
            <a:ext cx="0" cy="6746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03" name="Line 55"/>
          <p:cNvSpPr>
            <a:spLocks noChangeShapeType="1"/>
          </p:cNvSpPr>
          <p:nvPr/>
        </p:nvSpPr>
        <p:spPr bwMode="auto">
          <a:xfrm>
            <a:off x="1900238" y="1862138"/>
            <a:ext cx="0" cy="4333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04" name="Rectangle 56"/>
          <p:cNvSpPr>
            <a:spLocks noChangeArrowheads="1"/>
          </p:cNvSpPr>
          <p:nvPr/>
        </p:nvSpPr>
        <p:spPr bwMode="auto">
          <a:xfrm flipV="1">
            <a:off x="658813" y="3001963"/>
            <a:ext cx="279400" cy="83185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05" name="Line 57"/>
          <p:cNvSpPr>
            <a:spLocks noChangeShapeType="1"/>
          </p:cNvSpPr>
          <p:nvPr/>
        </p:nvSpPr>
        <p:spPr bwMode="auto">
          <a:xfrm rot="21600000">
            <a:off x="803275" y="2855913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06" name="Line 58"/>
          <p:cNvSpPr>
            <a:spLocks noChangeShapeType="1"/>
          </p:cNvSpPr>
          <p:nvPr/>
        </p:nvSpPr>
        <p:spPr bwMode="auto">
          <a:xfrm rot="-21600000" flipH="1" flipV="1">
            <a:off x="784225" y="3859213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0" name="Rectangle 62"/>
          <p:cNvSpPr>
            <a:spLocks noChangeArrowheads="1"/>
          </p:cNvSpPr>
          <p:nvPr/>
        </p:nvSpPr>
        <p:spPr bwMode="auto">
          <a:xfrm flipV="1">
            <a:off x="3624263" y="2197100"/>
            <a:ext cx="279400" cy="83185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1" name="Line 63"/>
          <p:cNvSpPr>
            <a:spLocks noChangeShapeType="1"/>
          </p:cNvSpPr>
          <p:nvPr/>
        </p:nvSpPr>
        <p:spPr bwMode="auto">
          <a:xfrm rot="21600000">
            <a:off x="3749675" y="2070100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2" name="Line 64"/>
          <p:cNvSpPr>
            <a:spLocks noChangeShapeType="1"/>
          </p:cNvSpPr>
          <p:nvPr/>
        </p:nvSpPr>
        <p:spPr bwMode="auto">
          <a:xfrm rot="-21600000" flipH="1" flipV="1">
            <a:off x="3749675" y="3054350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3" name="Rectangle 65"/>
          <p:cNvSpPr>
            <a:spLocks noChangeArrowheads="1"/>
          </p:cNvSpPr>
          <p:nvPr/>
        </p:nvSpPr>
        <p:spPr bwMode="auto">
          <a:xfrm flipV="1">
            <a:off x="3287713" y="1949450"/>
            <a:ext cx="279400" cy="15875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4" name="Line 66"/>
          <p:cNvSpPr>
            <a:spLocks noChangeShapeType="1"/>
          </p:cNvSpPr>
          <p:nvPr/>
        </p:nvSpPr>
        <p:spPr bwMode="auto">
          <a:xfrm rot="21600000">
            <a:off x="3425825" y="1784350"/>
            <a:ext cx="0" cy="1714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5" name="Line 67"/>
          <p:cNvSpPr>
            <a:spLocks noChangeShapeType="1"/>
          </p:cNvSpPr>
          <p:nvPr/>
        </p:nvSpPr>
        <p:spPr bwMode="auto">
          <a:xfrm flipV="1">
            <a:off x="3425825" y="2095500"/>
            <a:ext cx="0" cy="17145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6" name="Rectangle 68"/>
          <p:cNvSpPr>
            <a:spLocks noChangeArrowheads="1"/>
          </p:cNvSpPr>
          <p:nvPr/>
        </p:nvSpPr>
        <p:spPr bwMode="auto">
          <a:xfrm flipV="1">
            <a:off x="2984500" y="2205038"/>
            <a:ext cx="279400" cy="83185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7" name="Line 69"/>
          <p:cNvSpPr>
            <a:spLocks noChangeShapeType="1"/>
          </p:cNvSpPr>
          <p:nvPr/>
        </p:nvSpPr>
        <p:spPr bwMode="auto">
          <a:xfrm rot="21600000">
            <a:off x="3128963" y="2058988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8" name="Line 70"/>
          <p:cNvSpPr>
            <a:spLocks noChangeShapeType="1"/>
          </p:cNvSpPr>
          <p:nvPr/>
        </p:nvSpPr>
        <p:spPr bwMode="auto">
          <a:xfrm rot="-21600000" flipH="1" flipV="1">
            <a:off x="3109913" y="3062288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19" name="Line 71"/>
          <p:cNvSpPr>
            <a:spLocks noChangeShapeType="1"/>
          </p:cNvSpPr>
          <p:nvPr/>
        </p:nvSpPr>
        <p:spPr bwMode="auto">
          <a:xfrm>
            <a:off x="2625725" y="3465513"/>
            <a:ext cx="0" cy="6746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0" name="Line 72"/>
          <p:cNvSpPr>
            <a:spLocks noChangeShapeType="1"/>
          </p:cNvSpPr>
          <p:nvPr/>
        </p:nvSpPr>
        <p:spPr bwMode="auto">
          <a:xfrm>
            <a:off x="2841625" y="3122613"/>
            <a:ext cx="0" cy="4333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1" name="Line 73"/>
          <p:cNvSpPr>
            <a:spLocks noChangeShapeType="1"/>
          </p:cNvSpPr>
          <p:nvPr/>
        </p:nvSpPr>
        <p:spPr bwMode="auto">
          <a:xfrm>
            <a:off x="350838" y="1781175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2" name="Line 74"/>
          <p:cNvSpPr>
            <a:spLocks noChangeShapeType="1"/>
          </p:cNvSpPr>
          <p:nvPr/>
        </p:nvSpPr>
        <p:spPr bwMode="auto">
          <a:xfrm>
            <a:off x="547688" y="2244725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3" name="Line 75"/>
          <p:cNvSpPr>
            <a:spLocks noChangeShapeType="1"/>
          </p:cNvSpPr>
          <p:nvPr/>
        </p:nvSpPr>
        <p:spPr bwMode="auto">
          <a:xfrm>
            <a:off x="4060825" y="3111500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4" name="Line 76"/>
          <p:cNvSpPr>
            <a:spLocks noChangeShapeType="1"/>
          </p:cNvSpPr>
          <p:nvPr/>
        </p:nvSpPr>
        <p:spPr bwMode="auto">
          <a:xfrm>
            <a:off x="4251325" y="3511550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5" name="Rectangle 77"/>
          <p:cNvSpPr>
            <a:spLocks noChangeArrowheads="1"/>
          </p:cNvSpPr>
          <p:nvPr/>
        </p:nvSpPr>
        <p:spPr bwMode="auto">
          <a:xfrm flipV="1">
            <a:off x="7827963" y="2319338"/>
            <a:ext cx="279400" cy="83185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6" name="Line 78"/>
          <p:cNvSpPr>
            <a:spLocks noChangeShapeType="1"/>
          </p:cNvSpPr>
          <p:nvPr/>
        </p:nvSpPr>
        <p:spPr bwMode="auto">
          <a:xfrm rot="21600000">
            <a:off x="7972425" y="2173288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7" name="Line 79"/>
          <p:cNvSpPr>
            <a:spLocks noChangeShapeType="1"/>
          </p:cNvSpPr>
          <p:nvPr/>
        </p:nvSpPr>
        <p:spPr bwMode="auto">
          <a:xfrm rot="-21600000" flipH="1" flipV="1">
            <a:off x="7953375" y="3176588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8" name="Rectangle 80"/>
          <p:cNvSpPr>
            <a:spLocks noChangeArrowheads="1"/>
          </p:cNvSpPr>
          <p:nvPr/>
        </p:nvSpPr>
        <p:spPr bwMode="auto">
          <a:xfrm flipV="1">
            <a:off x="8228013" y="2566988"/>
            <a:ext cx="279400" cy="83185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29" name="Line 81"/>
          <p:cNvSpPr>
            <a:spLocks noChangeShapeType="1"/>
          </p:cNvSpPr>
          <p:nvPr/>
        </p:nvSpPr>
        <p:spPr bwMode="auto">
          <a:xfrm rot="21600000">
            <a:off x="8372475" y="2420938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0" name="Line 82"/>
          <p:cNvSpPr>
            <a:spLocks noChangeShapeType="1"/>
          </p:cNvSpPr>
          <p:nvPr/>
        </p:nvSpPr>
        <p:spPr bwMode="auto">
          <a:xfrm rot="-21600000" flipH="1" flipV="1">
            <a:off x="8353425" y="3424238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1" name="Rectangle 83"/>
          <p:cNvSpPr>
            <a:spLocks noChangeArrowheads="1"/>
          </p:cNvSpPr>
          <p:nvPr/>
        </p:nvSpPr>
        <p:spPr bwMode="auto">
          <a:xfrm flipV="1">
            <a:off x="7427913" y="2027238"/>
            <a:ext cx="279400" cy="83185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2" name="Line 84"/>
          <p:cNvSpPr>
            <a:spLocks noChangeShapeType="1"/>
          </p:cNvSpPr>
          <p:nvPr/>
        </p:nvSpPr>
        <p:spPr bwMode="auto">
          <a:xfrm rot="21600000">
            <a:off x="7572375" y="1881188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3" name="Line 85"/>
          <p:cNvSpPr>
            <a:spLocks noChangeShapeType="1"/>
          </p:cNvSpPr>
          <p:nvPr/>
        </p:nvSpPr>
        <p:spPr bwMode="auto">
          <a:xfrm rot="-21600000" flipH="1" flipV="1">
            <a:off x="7553325" y="2884488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4" name="Line 86"/>
          <p:cNvSpPr>
            <a:spLocks noChangeShapeType="1"/>
          </p:cNvSpPr>
          <p:nvPr/>
        </p:nvSpPr>
        <p:spPr bwMode="auto">
          <a:xfrm>
            <a:off x="7096125" y="3413125"/>
            <a:ext cx="0" cy="674688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5" name="Line 87"/>
          <p:cNvSpPr>
            <a:spLocks noChangeShapeType="1"/>
          </p:cNvSpPr>
          <p:nvPr/>
        </p:nvSpPr>
        <p:spPr bwMode="auto">
          <a:xfrm>
            <a:off x="7254875" y="3032125"/>
            <a:ext cx="0" cy="433388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6" name="Rectangle 88"/>
          <p:cNvSpPr>
            <a:spLocks noChangeArrowheads="1"/>
          </p:cNvSpPr>
          <p:nvPr/>
        </p:nvSpPr>
        <p:spPr bwMode="auto">
          <a:xfrm flipV="1">
            <a:off x="5295900" y="3178175"/>
            <a:ext cx="279400" cy="83185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7" name="Line 89"/>
          <p:cNvSpPr>
            <a:spLocks noChangeShapeType="1"/>
          </p:cNvSpPr>
          <p:nvPr/>
        </p:nvSpPr>
        <p:spPr bwMode="auto">
          <a:xfrm rot="21600000">
            <a:off x="5440363" y="3032125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8" name="Line 90"/>
          <p:cNvSpPr>
            <a:spLocks noChangeShapeType="1"/>
          </p:cNvSpPr>
          <p:nvPr/>
        </p:nvSpPr>
        <p:spPr bwMode="auto">
          <a:xfrm rot="-21600000" flipH="1" flipV="1">
            <a:off x="5421313" y="4035425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39" name="Rectangle 91"/>
          <p:cNvSpPr>
            <a:spLocks noChangeArrowheads="1"/>
          </p:cNvSpPr>
          <p:nvPr/>
        </p:nvSpPr>
        <p:spPr bwMode="auto">
          <a:xfrm flipV="1">
            <a:off x="5676900" y="2968625"/>
            <a:ext cx="279400" cy="83185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40" name="Line 92"/>
          <p:cNvSpPr>
            <a:spLocks noChangeShapeType="1"/>
          </p:cNvSpPr>
          <p:nvPr/>
        </p:nvSpPr>
        <p:spPr bwMode="auto">
          <a:xfrm rot="21600000">
            <a:off x="5821363" y="2822575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41" name="Line 93"/>
          <p:cNvSpPr>
            <a:spLocks noChangeShapeType="1"/>
          </p:cNvSpPr>
          <p:nvPr/>
        </p:nvSpPr>
        <p:spPr bwMode="auto">
          <a:xfrm rot="-21600000" flipH="1" flipV="1">
            <a:off x="5802313" y="3825875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42" name="Rectangle 94"/>
          <p:cNvSpPr>
            <a:spLocks noChangeArrowheads="1"/>
          </p:cNvSpPr>
          <p:nvPr/>
        </p:nvSpPr>
        <p:spPr bwMode="auto">
          <a:xfrm flipV="1">
            <a:off x="6057900" y="2720975"/>
            <a:ext cx="279400" cy="83185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43" name="Line 95"/>
          <p:cNvSpPr>
            <a:spLocks noChangeShapeType="1"/>
          </p:cNvSpPr>
          <p:nvPr/>
        </p:nvSpPr>
        <p:spPr bwMode="auto">
          <a:xfrm rot="21600000">
            <a:off x="6202363" y="2574925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44" name="Line 96"/>
          <p:cNvSpPr>
            <a:spLocks noChangeShapeType="1"/>
          </p:cNvSpPr>
          <p:nvPr/>
        </p:nvSpPr>
        <p:spPr bwMode="auto">
          <a:xfrm rot="-21600000" flipH="1" flipV="1">
            <a:off x="6183313" y="3578225"/>
            <a:ext cx="0" cy="1143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45" name="Line 97"/>
          <p:cNvSpPr>
            <a:spLocks noChangeShapeType="1"/>
          </p:cNvSpPr>
          <p:nvPr/>
        </p:nvSpPr>
        <p:spPr bwMode="auto">
          <a:xfrm>
            <a:off x="4895850" y="1946275"/>
            <a:ext cx="0" cy="762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46" name="Line 98"/>
          <p:cNvSpPr>
            <a:spLocks noChangeShapeType="1"/>
          </p:cNvSpPr>
          <p:nvPr/>
        </p:nvSpPr>
        <p:spPr bwMode="auto">
          <a:xfrm>
            <a:off x="5086350" y="2403475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57" name="Line 109"/>
          <p:cNvSpPr>
            <a:spLocks noChangeShapeType="1"/>
          </p:cNvSpPr>
          <p:nvPr/>
        </p:nvSpPr>
        <p:spPr bwMode="auto">
          <a:xfrm>
            <a:off x="6486525" y="2198688"/>
            <a:ext cx="0" cy="6746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58" name="Line 110"/>
          <p:cNvSpPr>
            <a:spLocks noChangeShapeType="1"/>
          </p:cNvSpPr>
          <p:nvPr/>
        </p:nvSpPr>
        <p:spPr bwMode="auto">
          <a:xfrm>
            <a:off x="6600825" y="1811338"/>
            <a:ext cx="0" cy="433387"/>
          </a:xfrm>
          <a:prstGeom prst="line">
            <a:avLst/>
          </a:prstGeom>
          <a:noFill/>
          <a:ln w="50800">
            <a:solidFill>
              <a:srgbClr val="66FF33"/>
            </a:solidFill>
            <a:round/>
            <a:headEnd type="triangle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59" name="Line 111"/>
          <p:cNvSpPr>
            <a:spLocks noChangeShapeType="1"/>
          </p:cNvSpPr>
          <p:nvPr/>
        </p:nvSpPr>
        <p:spPr bwMode="auto">
          <a:xfrm>
            <a:off x="8645525" y="3316288"/>
            <a:ext cx="0" cy="5588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60" name="Line 112"/>
          <p:cNvSpPr>
            <a:spLocks noChangeShapeType="1"/>
          </p:cNvSpPr>
          <p:nvPr/>
        </p:nvSpPr>
        <p:spPr bwMode="auto">
          <a:xfrm>
            <a:off x="8836025" y="3570288"/>
            <a:ext cx="0" cy="6477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none" w="sm" len="sm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61" name="Line 113"/>
          <p:cNvSpPr>
            <a:spLocks noChangeShapeType="1"/>
          </p:cNvSpPr>
          <p:nvPr/>
        </p:nvSpPr>
        <p:spPr bwMode="auto">
          <a:xfrm>
            <a:off x="2992438" y="2563813"/>
            <a:ext cx="9525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562" name="Line 114"/>
          <p:cNvSpPr>
            <a:spLocks noChangeShapeType="1"/>
          </p:cNvSpPr>
          <p:nvPr/>
        </p:nvSpPr>
        <p:spPr bwMode="auto">
          <a:xfrm>
            <a:off x="5673725" y="2968625"/>
            <a:ext cx="9271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563" name="Line 115"/>
          <p:cNvSpPr>
            <a:spLocks noChangeShapeType="1"/>
          </p:cNvSpPr>
          <p:nvPr/>
        </p:nvSpPr>
        <p:spPr bwMode="auto">
          <a:xfrm flipV="1">
            <a:off x="5318125" y="3159125"/>
            <a:ext cx="1003300" cy="127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564" name="Line 116"/>
          <p:cNvSpPr>
            <a:spLocks noChangeShapeType="1"/>
          </p:cNvSpPr>
          <p:nvPr/>
        </p:nvSpPr>
        <p:spPr bwMode="auto">
          <a:xfrm>
            <a:off x="642938" y="3324225"/>
            <a:ext cx="10795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566" name="Line 118"/>
          <p:cNvSpPr>
            <a:spLocks noChangeShapeType="1"/>
          </p:cNvSpPr>
          <p:nvPr/>
        </p:nvSpPr>
        <p:spPr bwMode="auto">
          <a:xfrm>
            <a:off x="6042025" y="2714625"/>
            <a:ext cx="762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567" name="Line 119"/>
          <p:cNvSpPr>
            <a:spLocks noChangeShapeType="1"/>
          </p:cNvSpPr>
          <p:nvPr/>
        </p:nvSpPr>
        <p:spPr bwMode="auto">
          <a:xfrm>
            <a:off x="8204200" y="3411538"/>
            <a:ext cx="787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568" name="Line 120"/>
          <p:cNvSpPr>
            <a:spLocks noChangeShapeType="1"/>
          </p:cNvSpPr>
          <p:nvPr/>
        </p:nvSpPr>
        <p:spPr bwMode="auto">
          <a:xfrm>
            <a:off x="7785100" y="3170238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569" name="Line 121"/>
          <p:cNvSpPr>
            <a:spLocks noChangeShapeType="1"/>
          </p:cNvSpPr>
          <p:nvPr/>
        </p:nvSpPr>
        <p:spPr bwMode="auto">
          <a:xfrm>
            <a:off x="7416800" y="2852738"/>
            <a:ext cx="1143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2570" name="Rectangle 122"/>
          <p:cNvSpPr>
            <a:spLocks noChangeArrowheads="1"/>
          </p:cNvSpPr>
          <p:nvPr/>
        </p:nvSpPr>
        <p:spPr bwMode="auto">
          <a:xfrm>
            <a:off x="176213" y="6294438"/>
            <a:ext cx="1955800" cy="40640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a-IR" sz="1400" u="sng">
                <a:solidFill>
                  <a:srgbClr val="FFFF00"/>
                </a:solidFill>
                <a:effectLst/>
                <a:latin typeface="Tahoma" pitchFamily="34" charset="0"/>
              </a:rPr>
              <a:t>روند برگشتی رو به بالا</a:t>
            </a:r>
            <a:endParaRPr lang="en-US" sz="1400" u="sng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232571" name="Rectangle 123"/>
          <p:cNvSpPr>
            <a:spLocks noChangeArrowheads="1"/>
          </p:cNvSpPr>
          <p:nvPr/>
        </p:nvSpPr>
        <p:spPr bwMode="auto">
          <a:xfrm>
            <a:off x="2419350" y="6294438"/>
            <a:ext cx="2114550" cy="40640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a-IR" sz="1400" u="sng">
                <a:solidFill>
                  <a:srgbClr val="FFFF00"/>
                </a:solidFill>
                <a:effectLst/>
                <a:latin typeface="Tahoma" pitchFamily="34" charset="0"/>
              </a:rPr>
              <a:t>روند برگشتی رو به پایین</a:t>
            </a:r>
            <a:endParaRPr lang="en-US" sz="1400" u="sng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232572" name="Rectangle 124"/>
          <p:cNvSpPr>
            <a:spLocks noChangeArrowheads="1"/>
          </p:cNvSpPr>
          <p:nvPr/>
        </p:nvSpPr>
        <p:spPr bwMode="auto">
          <a:xfrm>
            <a:off x="4799013" y="6305550"/>
            <a:ext cx="1955800" cy="40640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a-IR" sz="1400" u="sng">
                <a:solidFill>
                  <a:srgbClr val="FFFF00"/>
                </a:solidFill>
                <a:effectLst/>
                <a:latin typeface="Tahoma" pitchFamily="34" charset="0"/>
              </a:rPr>
              <a:t>روند صعودی</a:t>
            </a:r>
            <a:endParaRPr lang="en-US" sz="1400" u="sng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232573" name="Rectangle 125"/>
          <p:cNvSpPr>
            <a:spLocks noChangeArrowheads="1"/>
          </p:cNvSpPr>
          <p:nvPr/>
        </p:nvSpPr>
        <p:spPr bwMode="auto">
          <a:xfrm>
            <a:off x="7032625" y="6299200"/>
            <a:ext cx="1955800" cy="40640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a-IR" sz="1400" u="sng">
                <a:solidFill>
                  <a:srgbClr val="FFFF00"/>
                </a:solidFill>
                <a:effectLst/>
                <a:latin typeface="Tahoma" pitchFamily="34" charset="0"/>
              </a:rPr>
              <a:t>روند نزولی</a:t>
            </a:r>
            <a:endParaRPr lang="en-US" sz="1400" u="sng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232575" name="Rectangle 127"/>
          <p:cNvSpPr>
            <a:spLocks noChangeArrowheads="1"/>
          </p:cNvSpPr>
          <p:nvPr/>
        </p:nvSpPr>
        <p:spPr bwMode="auto">
          <a:xfrm>
            <a:off x="19050" y="4348163"/>
            <a:ext cx="2262188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 روند نزولی بارز و مشهود.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جو نزولی بازار ، با دو دلی همراه شده است.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نقطه کلوز کندل صعودی از 50% بدنه کندل نزولی قبلی،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بیشتر است.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232581" name="Rectangle 133"/>
          <p:cNvSpPr>
            <a:spLocks noChangeArrowheads="1"/>
          </p:cNvSpPr>
          <p:nvPr/>
        </p:nvSpPr>
        <p:spPr bwMode="auto">
          <a:xfrm>
            <a:off x="4638675" y="4376738"/>
            <a:ext cx="2185988" cy="1760537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83" name="Rectangle 135"/>
          <p:cNvSpPr>
            <a:spLocks noChangeArrowheads="1"/>
          </p:cNvSpPr>
          <p:nvPr/>
        </p:nvSpPr>
        <p:spPr bwMode="auto">
          <a:xfrm>
            <a:off x="2381250" y="4421188"/>
            <a:ext cx="2185988" cy="1701800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77" name="Rectangle 129"/>
          <p:cNvSpPr>
            <a:spLocks noChangeArrowheads="1"/>
          </p:cNvSpPr>
          <p:nvPr/>
        </p:nvSpPr>
        <p:spPr bwMode="auto">
          <a:xfrm>
            <a:off x="2071688" y="4398963"/>
            <a:ext cx="258127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 روند صعودی بارز است.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جو صعودی بازار ، با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دو دلی همراه شده است.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نقطه کلوز کندل نزولی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 از 50% بدنه کندل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صعودی قبلی، بیشتر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است.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232579" name="Rectangle 131"/>
          <p:cNvSpPr>
            <a:spLocks noChangeArrowheads="1"/>
          </p:cNvSpPr>
          <p:nvPr/>
        </p:nvSpPr>
        <p:spPr bwMode="auto">
          <a:xfrm>
            <a:off x="4284663" y="4346575"/>
            <a:ext cx="2581275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 سه کندل صعودی با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بدنه های اصلی همسایز.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روند قبلی رو به پایین است.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هر کندل، تقریباً در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اطراف بدنه کندل پایه باز شده و در نقطه “های” نزدیکش بسته میشود.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232584" name="Rectangle 136"/>
          <p:cNvSpPr>
            <a:spLocks noChangeArrowheads="1"/>
          </p:cNvSpPr>
          <p:nvPr/>
        </p:nvSpPr>
        <p:spPr bwMode="auto">
          <a:xfrm>
            <a:off x="6918325" y="4384675"/>
            <a:ext cx="2185988" cy="1760538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585" name="Rectangle 137"/>
          <p:cNvSpPr>
            <a:spLocks noChangeArrowheads="1"/>
          </p:cNvSpPr>
          <p:nvPr/>
        </p:nvSpPr>
        <p:spPr bwMode="auto">
          <a:xfrm>
            <a:off x="6564313" y="4368800"/>
            <a:ext cx="2581275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 سه کندل نزولی با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بدنه های اصلی همسایز.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روند قبلی رو به بالا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است.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هر کندل، تقریباً در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اطراف بدنه کندل پایه باز شده و در نقطه “لو” 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نزدیکش بسته میشود.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914" name="Rectangle 2"/>
          <p:cNvSpPr>
            <a:spLocks noChangeArrowheads="1"/>
          </p:cNvSpPr>
          <p:nvPr/>
        </p:nvSpPr>
        <p:spPr bwMode="auto">
          <a:xfrm>
            <a:off x="2119313" y="565150"/>
            <a:ext cx="5051425" cy="841375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0915" name="Rectangle 3"/>
          <p:cNvSpPr>
            <a:spLocks noChangeArrowheads="1"/>
          </p:cNvSpPr>
          <p:nvPr/>
        </p:nvSpPr>
        <p:spPr bwMode="auto">
          <a:xfrm>
            <a:off x="660400" y="1690688"/>
            <a:ext cx="8140700" cy="4572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09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41375" y="3062288"/>
            <a:ext cx="4233863" cy="317500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folHlink"/>
              </a:buClr>
              <a:buFont typeface="Wingdings" pitchFamily="2" charset="2"/>
              <a:buNone/>
            </a:pPr>
            <a:endParaRPr lang="en-GB" sz="2800"/>
          </a:p>
          <a:p>
            <a:pPr>
              <a:lnSpc>
                <a:spcPct val="80000"/>
              </a:lnSpc>
              <a:buClr>
                <a:schemeClr val="folHlink"/>
              </a:buClr>
            </a:pPr>
            <a:r>
              <a:rPr lang="en-GB" sz="2800"/>
              <a:t>Support and Resistance</a:t>
            </a:r>
          </a:p>
          <a:p>
            <a:pPr>
              <a:lnSpc>
                <a:spcPct val="80000"/>
              </a:lnSpc>
              <a:buClr>
                <a:schemeClr val="folHlink"/>
              </a:buClr>
            </a:pPr>
            <a:r>
              <a:rPr lang="en-GB" sz="2800"/>
              <a:t>Trend-lines</a:t>
            </a:r>
          </a:p>
          <a:p>
            <a:pPr>
              <a:lnSpc>
                <a:spcPct val="80000"/>
              </a:lnSpc>
              <a:buClr>
                <a:schemeClr val="folHlink"/>
              </a:buClr>
            </a:pPr>
            <a:r>
              <a:rPr lang="en-GB" sz="2800"/>
              <a:t>Price Patterns</a:t>
            </a:r>
          </a:p>
          <a:p>
            <a:pPr>
              <a:lnSpc>
                <a:spcPct val="80000"/>
              </a:lnSpc>
              <a:buClr>
                <a:schemeClr val="folHlink"/>
              </a:buClr>
            </a:pPr>
            <a:r>
              <a:rPr lang="en-GB" sz="2800"/>
              <a:t>Moving Averages</a:t>
            </a:r>
          </a:p>
          <a:p>
            <a:pPr>
              <a:lnSpc>
                <a:spcPct val="80000"/>
              </a:lnSpc>
              <a:buClr>
                <a:schemeClr val="folHlink"/>
              </a:buClr>
            </a:pPr>
            <a:r>
              <a:rPr lang="en-GB" sz="2800"/>
              <a:t>Oscillators</a:t>
            </a:r>
          </a:p>
          <a:p>
            <a:pPr>
              <a:lnSpc>
                <a:spcPct val="80000"/>
              </a:lnSpc>
              <a:buClr>
                <a:schemeClr val="folHlink"/>
              </a:buClr>
            </a:pPr>
            <a:r>
              <a:rPr lang="en-GB" sz="2800"/>
              <a:t>Elliott Wave</a:t>
            </a:r>
            <a:endParaRPr lang="en-US" sz="2800"/>
          </a:p>
        </p:txBody>
      </p:sp>
      <p:sp>
        <p:nvSpPr>
          <p:cNvPr id="550917" name="Text Box 5"/>
          <p:cNvSpPr txBox="1">
            <a:spLocks noChangeArrowheads="1"/>
          </p:cNvSpPr>
          <p:nvPr/>
        </p:nvSpPr>
        <p:spPr bwMode="auto">
          <a:xfrm>
            <a:off x="1473200" y="1817688"/>
            <a:ext cx="60452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sz="4000">
                <a:solidFill>
                  <a:srgbClr val="66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اهداف و حدود سود را بهینه و تائید می کنند.</a:t>
            </a:r>
            <a:endParaRPr lang="en-US" sz="32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550918" name="Rectangle 6"/>
          <p:cNvSpPr>
            <a:spLocks noGrp="1" noChangeArrowheads="1"/>
          </p:cNvSpPr>
          <p:nvPr>
            <p:ph type="title"/>
          </p:nvPr>
        </p:nvSpPr>
        <p:spPr>
          <a:xfrm>
            <a:off x="542925" y="377825"/>
            <a:ext cx="8229600" cy="1092200"/>
          </a:xfrm>
        </p:spPr>
        <p:txBody>
          <a:bodyPr/>
          <a:lstStyle/>
          <a:p>
            <a:r>
              <a:rPr lang="fa-IR">
                <a:solidFill>
                  <a:schemeClr val="tx1"/>
                </a:solidFill>
              </a:rPr>
              <a:t>نموداربندی غربی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50919" name="Rectangle 7"/>
          <p:cNvSpPr>
            <a:spLocks noChangeArrowheads="1"/>
          </p:cNvSpPr>
          <p:nvPr/>
        </p:nvSpPr>
        <p:spPr bwMode="auto">
          <a:xfrm>
            <a:off x="4535488" y="3727450"/>
            <a:ext cx="4233862" cy="238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None/>
            </a:pPr>
            <a:r>
              <a:rPr lang="fa-IR" sz="2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1- خطوط حمایت و مقاومت</a:t>
            </a:r>
          </a:p>
          <a:p>
            <a:pPr marL="342900" indent="-342900" algn="r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None/>
            </a:pPr>
            <a:r>
              <a:rPr lang="fa-IR" sz="2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2- خطوط روند(ترند)</a:t>
            </a:r>
          </a:p>
          <a:p>
            <a:pPr marL="342900" indent="-342900" algn="r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None/>
            </a:pPr>
            <a:r>
              <a:rPr lang="fa-IR" sz="2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3- الگوهای قیمت</a:t>
            </a:r>
          </a:p>
          <a:p>
            <a:pPr marL="342900" indent="-342900" algn="r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None/>
            </a:pPr>
            <a:r>
              <a:rPr lang="fa-IR" sz="2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4- میانگین های متحرک</a:t>
            </a:r>
          </a:p>
          <a:p>
            <a:pPr marL="342900" indent="-342900" algn="r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None/>
            </a:pPr>
            <a:r>
              <a:rPr lang="fa-IR" sz="2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5- اسیلاتورها</a:t>
            </a:r>
          </a:p>
          <a:p>
            <a:pPr marL="342900" indent="-342900" algn="r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None/>
            </a:pPr>
            <a:r>
              <a:rPr lang="fa-IR" sz="2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6- امواج الیوت</a:t>
            </a:r>
            <a:endParaRPr lang="en-US" sz="24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5220" name="Object 4"/>
          <p:cNvGraphicFramePr>
            <a:graphicFrameLocks noChangeAspect="1"/>
          </p:cNvGraphicFramePr>
          <p:nvPr/>
        </p:nvGraphicFramePr>
        <p:xfrm>
          <a:off x="228600" y="1130300"/>
          <a:ext cx="8677275" cy="553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5236" name="Bitmap Image" r:id="rId4" imgW="9600000" imgH="5590476" progId="Paint.Picture">
                  <p:embed/>
                </p:oleObj>
              </mc:Choice>
              <mc:Fallback>
                <p:oleObj name="Bitmap Image" r:id="rId4" imgW="9600000" imgH="5590476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1130300"/>
                        <a:ext cx="8677275" cy="5538788"/>
                      </a:xfrm>
                      <a:prstGeom prst="rect">
                        <a:avLst/>
                      </a:prstGeom>
                      <a:noFill/>
                      <a:ln w="762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5224" name="Text Box 8"/>
          <p:cNvSpPr txBox="1">
            <a:spLocks noChangeArrowheads="1"/>
          </p:cNvSpPr>
          <p:nvPr/>
        </p:nvSpPr>
        <p:spPr bwMode="auto">
          <a:xfrm>
            <a:off x="395288" y="1243013"/>
            <a:ext cx="2162175" cy="4159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Gold </a:t>
            </a:r>
            <a:r>
              <a:rPr lang="en-US" sz="1400">
                <a:solidFill>
                  <a:srgbClr val="000000"/>
                </a:solidFill>
                <a:effectLst/>
              </a:rPr>
              <a:t>(Weekly Chart)</a:t>
            </a:r>
          </a:p>
        </p:txBody>
      </p:sp>
      <p:sp>
        <p:nvSpPr>
          <p:cNvPr id="265225" name="Oval 9"/>
          <p:cNvSpPr>
            <a:spLocks noChangeArrowheads="1"/>
          </p:cNvSpPr>
          <p:nvPr/>
        </p:nvSpPr>
        <p:spPr bwMode="auto">
          <a:xfrm>
            <a:off x="1263650" y="4970463"/>
            <a:ext cx="206375" cy="7493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5226" name="Oval 10"/>
          <p:cNvSpPr>
            <a:spLocks noChangeArrowheads="1"/>
          </p:cNvSpPr>
          <p:nvPr/>
        </p:nvSpPr>
        <p:spPr bwMode="auto">
          <a:xfrm>
            <a:off x="7600950" y="2125663"/>
            <a:ext cx="130175" cy="4445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5227" name="Oval 11"/>
          <p:cNvSpPr>
            <a:spLocks noChangeArrowheads="1"/>
          </p:cNvSpPr>
          <p:nvPr/>
        </p:nvSpPr>
        <p:spPr bwMode="auto">
          <a:xfrm>
            <a:off x="6584950" y="1985963"/>
            <a:ext cx="295275" cy="6985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5228" name="Oval 12"/>
          <p:cNvSpPr>
            <a:spLocks noChangeArrowheads="1"/>
          </p:cNvSpPr>
          <p:nvPr/>
        </p:nvSpPr>
        <p:spPr bwMode="auto">
          <a:xfrm>
            <a:off x="4464050" y="3408363"/>
            <a:ext cx="231775" cy="5588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65229" name="Text Box 13"/>
          <p:cNvSpPr txBox="1">
            <a:spLocks noChangeArrowheads="1"/>
          </p:cNvSpPr>
          <p:nvPr/>
        </p:nvSpPr>
        <p:spPr bwMode="auto">
          <a:xfrm>
            <a:off x="889000" y="5702300"/>
            <a:ext cx="1181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Piercing Line</a:t>
            </a:r>
          </a:p>
        </p:txBody>
      </p:sp>
      <p:sp>
        <p:nvSpPr>
          <p:cNvPr id="265230" name="Text Box 14"/>
          <p:cNvSpPr txBox="1">
            <a:spLocks noChangeArrowheads="1"/>
          </p:cNvSpPr>
          <p:nvPr/>
        </p:nvSpPr>
        <p:spPr bwMode="auto">
          <a:xfrm>
            <a:off x="4089400" y="3937000"/>
            <a:ext cx="1181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High-wave</a:t>
            </a:r>
          </a:p>
        </p:txBody>
      </p:sp>
      <p:sp>
        <p:nvSpPr>
          <p:cNvPr id="265231" name="Text Box 15"/>
          <p:cNvSpPr txBox="1">
            <a:spLocks noChangeArrowheads="1"/>
          </p:cNvSpPr>
          <p:nvPr/>
        </p:nvSpPr>
        <p:spPr bwMode="auto">
          <a:xfrm>
            <a:off x="6083300" y="2641600"/>
            <a:ext cx="1193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Piercing Line</a:t>
            </a:r>
          </a:p>
        </p:txBody>
      </p:sp>
      <p:sp>
        <p:nvSpPr>
          <p:cNvPr id="265232" name="Text Box 16"/>
          <p:cNvSpPr txBox="1">
            <a:spLocks noChangeArrowheads="1"/>
          </p:cNvSpPr>
          <p:nvPr/>
        </p:nvSpPr>
        <p:spPr bwMode="auto">
          <a:xfrm>
            <a:off x="7251700" y="2552700"/>
            <a:ext cx="1003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Hammer</a:t>
            </a:r>
          </a:p>
        </p:txBody>
      </p:sp>
      <p:sp>
        <p:nvSpPr>
          <p:cNvPr id="265233" name="Text Box 17"/>
          <p:cNvSpPr txBox="1">
            <a:spLocks noChangeArrowheads="1"/>
          </p:cNvSpPr>
          <p:nvPr/>
        </p:nvSpPr>
        <p:spPr bwMode="auto">
          <a:xfrm>
            <a:off x="2768600" y="4508500"/>
            <a:ext cx="1300163" cy="590550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1600">
                <a:solidFill>
                  <a:srgbClr val="0000FF"/>
                </a:solidFill>
                <a:effectLst/>
                <a:latin typeface="Tahoma" pitchFamily="34" charset="0"/>
              </a:rPr>
              <a:t>میانگین 70 هفته ای</a:t>
            </a:r>
            <a:endParaRPr lang="en-US" sz="1600">
              <a:solidFill>
                <a:srgbClr val="0000FF"/>
              </a:solidFill>
              <a:effectLst/>
              <a:latin typeface="Tahoma" pitchFamily="34" charset="0"/>
            </a:endParaRPr>
          </a:p>
        </p:txBody>
      </p:sp>
      <p:sp>
        <p:nvSpPr>
          <p:cNvPr id="265234" name="Rectangle 18"/>
          <p:cNvSpPr>
            <a:spLocks noChangeArrowheads="1"/>
          </p:cNvSpPr>
          <p:nvPr/>
        </p:nvSpPr>
        <p:spPr bwMode="auto">
          <a:xfrm>
            <a:off x="1860550" y="100013"/>
            <a:ext cx="5480050" cy="735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Moving Averages</a:t>
            </a:r>
            <a:b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(میانگین های متحرک</a:t>
            </a: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rPr>
              <a:t>)</a:t>
            </a:r>
            <a:endParaRPr lang="en-US" sz="32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5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5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65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65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65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5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65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5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5" grpId="0" animBg="1" autoUpdateAnimBg="0"/>
      <p:bldP spid="265226" grpId="0" animBg="1" autoUpdateAnimBg="0"/>
      <p:bldP spid="265227" grpId="0" animBg="1" autoUpdateAnimBg="0"/>
      <p:bldP spid="265228" grpId="0" animBg="1" autoUpdateAnimBg="0"/>
      <p:bldP spid="265229" grpId="0" autoUpdateAnimBg="0"/>
      <p:bldP spid="265230" grpId="0" autoUpdateAnimBg="0"/>
      <p:bldP spid="265231" grpId="0" autoUpdateAnimBg="0"/>
      <p:bldP spid="265232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39650" name="Object 2"/>
          <p:cNvGraphicFramePr>
            <a:graphicFrameLocks noChangeAspect="1"/>
          </p:cNvGraphicFramePr>
          <p:nvPr>
            <p:ph/>
          </p:nvPr>
        </p:nvGraphicFramePr>
        <p:xfrm>
          <a:off x="249238" y="977900"/>
          <a:ext cx="8670925" cy="570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9674" name="Bitmap Image" r:id="rId4" imgW="9600000" imgH="5590476" progId="Paint.Picture">
                  <p:embed/>
                </p:oleObj>
              </mc:Choice>
              <mc:Fallback>
                <p:oleObj name="Bitmap Image" r:id="rId4" imgW="9600000" imgH="5590476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238" y="977900"/>
                        <a:ext cx="8670925" cy="5702300"/>
                      </a:xfrm>
                      <a:prstGeom prst="rect">
                        <a:avLst/>
                      </a:prstGeom>
                      <a:noFill/>
                      <a:ln w="762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9651" name="AutoShape 3"/>
          <p:cNvSpPr>
            <a:spLocks noChangeArrowheads="1"/>
          </p:cNvSpPr>
          <p:nvPr/>
        </p:nvSpPr>
        <p:spPr bwMode="auto">
          <a:xfrm>
            <a:off x="2311400" y="4175125"/>
            <a:ext cx="169863" cy="2152650"/>
          </a:xfrm>
          <a:prstGeom prst="upDownArrow">
            <a:avLst>
              <a:gd name="adj1" fmla="val 50000"/>
              <a:gd name="adj2" fmla="val 253457"/>
            </a:avLst>
          </a:prstGeom>
          <a:solidFill>
            <a:schemeClr val="hlink">
              <a:alpha val="10001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9652" name="Line 4"/>
          <p:cNvSpPr>
            <a:spLocks noChangeShapeType="1"/>
          </p:cNvSpPr>
          <p:nvPr/>
        </p:nvSpPr>
        <p:spPr bwMode="auto">
          <a:xfrm>
            <a:off x="2835275" y="2401888"/>
            <a:ext cx="2663825" cy="15128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9653" name="Line 5"/>
          <p:cNvSpPr>
            <a:spLocks noChangeShapeType="1"/>
          </p:cNvSpPr>
          <p:nvPr/>
        </p:nvSpPr>
        <p:spPr bwMode="auto">
          <a:xfrm>
            <a:off x="2424113" y="4135438"/>
            <a:ext cx="30591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9654" name="Line 6"/>
          <p:cNvSpPr>
            <a:spLocks noChangeShapeType="1"/>
          </p:cNvSpPr>
          <p:nvPr/>
        </p:nvSpPr>
        <p:spPr bwMode="auto">
          <a:xfrm>
            <a:off x="6554788" y="904875"/>
            <a:ext cx="1482725" cy="1212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9655" name="Line 7"/>
          <p:cNvSpPr>
            <a:spLocks noChangeShapeType="1"/>
          </p:cNvSpPr>
          <p:nvPr/>
        </p:nvSpPr>
        <p:spPr bwMode="auto">
          <a:xfrm>
            <a:off x="6586538" y="904875"/>
            <a:ext cx="1624012" cy="1244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9656" name="Line 8"/>
          <p:cNvSpPr>
            <a:spLocks noChangeShapeType="1"/>
          </p:cNvSpPr>
          <p:nvPr/>
        </p:nvSpPr>
        <p:spPr bwMode="auto">
          <a:xfrm>
            <a:off x="5821363" y="3089275"/>
            <a:ext cx="23955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9657" name="Oval 9"/>
          <p:cNvSpPr>
            <a:spLocks noChangeArrowheads="1"/>
          </p:cNvSpPr>
          <p:nvPr/>
        </p:nvSpPr>
        <p:spPr bwMode="auto">
          <a:xfrm>
            <a:off x="5965825" y="2001838"/>
            <a:ext cx="295275" cy="9525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9658" name="Oval 10"/>
          <p:cNvSpPr>
            <a:spLocks noChangeArrowheads="1"/>
          </p:cNvSpPr>
          <p:nvPr/>
        </p:nvSpPr>
        <p:spPr bwMode="auto">
          <a:xfrm>
            <a:off x="2765425" y="2363788"/>
            <a:ext cx="161925" cy="533400"/>
          </a:xfrm>
          <a:prstGeom prst="ellips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9659" name="Oval 11"/>
          <p:cNvSpPr>
            <a:spLocks noChangeArrowheads="1"/>
          </p:cNvSpPr>
          <p:nvPr/>
        </p:nvSpPr>
        <p:spPr bwMode="auto">
          <a:xfrm>
            <a:off x="4191000" y="3132138"/>
            <a:ext cx="161925" cy="533400"/>
          </a:xfrm>
          <a:prstGeom prst="ellips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9660" name="Oval 12"/>
          <p:cNvSpPr>
            <a:spLocks noChangeArrowheads="1"/>
          </p:cNvSpPr>
          <p:nvPr/>
        </p:nvSpPr>
        <p:spPr bwMode="auto">
          <a:xfrm>
            <a:off x="1543050" y="5427663"/>
            <a:ext cx="295275" cy="9525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9661" name="Oval 13"/>
          <p:cNvSpPr>
            <a:spLocks noChangeArrowheads="1"/>
          </p:cNvSpPr>
          <p:nvPr/>
        </p:nvSpPr>
        <p:spPr bwMode="auto">
          <a:xfrm>
            <a:off x="2444750" y="3446463"/>
            <a:ext cx="269875" cy="762000"/>
          </a:xfrm>
          <a:prstGeom prst="ellipse">
            <a:avLst/>
          </a:prstGeom>
          <a:noFill/>
          <a:ln w="28575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39662" name="Oval 14"/>
          <p:cNvSpPr>
            <a:spLocks noChangeArrowheads="1"/>
          </p:cNvSpPr>
          <p:nvPr/>
        </p:nvSpPr>
        <p:spPr bwMode="auto">
          <a:xfrm>
            <a:off x="3879850" y="3763963"/>
            <a:ext cx="231775" cy="5588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9663" name="Oval 15"/>
          <p:cNvSpPr>
            <a:spLocks noChangeArrowheads="1"/>
          </p:cNvSpPr>
          <p:nvPr/>
        </p:nvSpPr>
        <p:spPr bwMode="auto">
          <a:xfrm>
            <a:off x="4895850" y="3763963"/>
            <a:ext cx="231775" cy="5588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9664" name="Text Box 16"/>
          <p:cNvSpPr txBox="1">
            <a:spLocks noChangeArrowheads="1"/>
          </p:cNvSpPr>
          <p:nvPr/>
        </p:nvSpPr>
        <p:spPr bwMode="auto">
          <a:xfrm>
            <a:off x="400050" y="1079500"/>
            <a:ext cx="2870200" cy="4159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Soybean (Daily Chart)</a:t>
            </a:r>
          </a:p>
        </p:txBody>
      </p:sp>
      <p:sp>
        <p:nvSpPr>
          <p:cNvPr id="539666" name="Text Box 18"/>
          <p:cNvSpPr txBox="1">
            <a:spLocks noChangeArrowheads="1"/>
          </p:cNvSpPr>
          <p:nvPr/>
        </p:nvSpPr>
        <p:spPr bwMode="auto">
          <a:xfrm>
            <a:off x="1346200" y="3581400"/>
            <a:ext cx="1054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 White Soldiers</a:t>
            </a:r>
          </a:p>
        </p:txBody>
      </p:sp>
      <p:sp>
        <p:nvSpPr>
          <p:cNvPr id="539667" name="Text Box 19"/>
          <p:cNvSpPr txBox="1">
            <a:spLocks noChangeArrowheads="1"/>
          </p:cNvSpPr>
          <p:nvPr/>
        </p:nvSpPr>
        <p:spPr bwMode="auto">
          <a:xfrm>
            <a:off x="3416300" y="4267200"/>
            <a:ext cx="11811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Morning Star</a:t>
            </a:r>
          </a:p>
        </p:txBody>
      </p:sp>
      <p:sp>
        <p:nvSpPr>
          <p:cNvPr id="539668" name="Text Box 20"/>
          <p:cNvSpPr txBox="1">
            <a:spLocks noChangeArrowheads="1"/>
          </p:cNvSpPr>
          <p:nvPr/>
        </p:nvSpPr>
        <p:spPr bwMode="auto">
          <a:xfrm>
            <a:off x="4521200" y="4279900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Bullish Engulfing</a:t>
            </a:r>
          </a:p>
        </p:txBody>
      </p:sp>
      <p:sp>
        <p:nvSpPr>
          <p:cNvPr id="539669" name="Text Box 21"/>
          <p:cNvSpPr txBox="1">
            <a:spLocks noChangeArrowheads="1"/>
          </p:cNvSpPr>
          <p:nvPr/>
        </p:nvSpPr>
        <p:spPr bwMode="auto">
          <a:xfrm>
            <a:off x="5067300" y="1866900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 White Soldiers</a:t>
            </a:r>
          </a:p>
        </p:txBody>
      </p:sp>
      <p:sp>
        <p:nvSpPr>
          <p:cNvPr id="539670" name="Text Box 22"/>
          <p:cNvSpPr txBox="1">
            <a:spLocks noChangeArrowheads="1"/>
          </p:cNvSpPr>
          <p:nvPr/>
        </p:nvSpPr>
        <p:spPr bwMode="auto">
          <a:xfrm>
            <a:off x="1752600" y="2336800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Shooting Star</a:t>
            </a:r>
          </a:p>
        </p:txBody>
      </p:sp>
      <p:sp>
        <p:nvSpPr>
          <p:cNvPr id="539671" name="Text Box 23"/>
          <p:cNvSpPr txBox="1">
            <a:spLocks noChangeArrowheads="1"/>
          </p:cNvSpPr>
          <p:nvPr/>
        </p:nvSpPr>
        <p:spPr bwMode="auto">
          <a:xfrm>
            <a:off x="3708400" y="2692400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Shooting Star</a:t>
            </a:r>
          </a:p>
        </p:txBody>
      </p:sp>
      <p:sp>
        <p:nvSpPr>
          <p:cNvPr id="539672" name="Text Box 24"/>
          <p:cNvSpPr txBox="1">
            <a:spLocks noChangeArrowheads="1"/>
          </p:cNvSpPr>
          <p:nvPr/>
        </p:nvSpPr>
        <p:spPr bwMode="auto">
          <a:xfrm>
            <a:off x="685800" y="5194300"/>
            <a:ext cx="10541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3 White Soldiers (variant)</a:t>
            </a:r>
          </a:p>
        </p:txBody>
      </p:sp>
      <p:sp>
        <p:nvSpPr>
          <p:cNvPr id="539673" name="Rectangle 25"/>
          <p:cNvSpPr>
            <a:spLocks noChangeArrowheads="1"/>
          </p:cNvSpPr>
          <p:nvPr/>
        </p:nvSpPr>
        <p:spPr bwMode="auto">
          <a:xfrm>
            <a:off x="1846263" y="28575"/>
            <a:ext cx="5480050" cy="73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Price Patterns</a:t>
            </a:r>
            <a:b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(الگوهای قیمت)</a:t>
            </a:r>
            <a:endParaRPr lang="en-US" sz="32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39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39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4" dur="1000"/>
                                        <p:tgtEl>
                                          <p:spTgt spid="539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39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539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39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8" dur="1000"/>
                                        <p:tgtEl>
                                          <p:spTgt spid="539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39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3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35" dur="1000"/>
                                        <p:tgtEl>
                                          <p:spTgt spid="539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39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539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1000"/>
                                        <p:tgtEl>
                                          <p:spTgt spid="539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39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500"/>
                                        <p:tgtEl>
                                          <p:spTgt spid="539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5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2000"/>
                                        <p:tgtEl>
                                          <p:spTgt spid="539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59" presetID="56" presetClass="path" presetSubtype="0" accel="50000" decel="5000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8.33333E-7 -7.40741E-7 L 0.30417 -0.38518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5396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08" y="-1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62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64" dur="500"/>
                                        <p:tgtEl>
                                          <p:spTgt spid="539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39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7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2" dur="500"/>
                                        <p:tgtEl>
                                          <p:spTgt spid="539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7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6" dur="500"/>
                                        <p:tgtEl>
                                          <p:spTgt spid="539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9651" grpId="0" animBg="1"/>
      <p:bldP spid="539651" grpId="1" animBg="1"/>
      <p:bldP spid="539652" grpId="0" animBg="1"/>
      <p:bldP spid="539653" grpId="0" animBg="1"/>
      <p:bldP spid="539655" grpId="0" animBg="1"/>
      <p:bldP spid="539656" grpId="0" animBg="1"/>
      <p:bldP spid="539657" grpId="0" animBg="1"/>
      <p:bldP spid="539658" grpId="0" animBg="1"/>
      <p:bldP spid="539659" grpId="0" animBg="1"/>
      <p:bldP spid="539660" grpId="0" animBg="1"/>
      <p:bldP spid="539661" grpId="0" animBg="1" autoUpdateAnimBg="0"/>
      <p:bldP spid="539662" grpId="0" animBg="1"/>
      <p:bldP spid="539663" grpId="0" animBg="1"/>
      <p:bldP spid="539666" grpId="0" autoUpdateAnimBg="0"/>
      <p:bldP spid="539667" grpId="0" autoUpdateAnimBg="0"/>
      <p:bldP spid="539668" grpId="0" autoUpdateAnimBg="0"/>
      <p:bldP spid="539669" grpId="0" autoUpdateAnimBg="0"/>
      <p:bldP spid="539670" grpId="0" autoUpdateAnimBg="0"/>
      <p:bldP spid="539671" grpId="0" autoUpdateAnimBg="0"/>
      <p:bldP spid="53967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ChangeArrowheads="1"/>
          </p:cNvSpPr>
          <p:nvPr/>
        </p:nvSpPr>
        <p:spPr bwMode="auto">
          <a:xfrm>
            <a:off x="1771650" y="174625"/>
            <a:ext cx="5443538" cy="81280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67" name="Rectangle 3"/>
          <p:cNvSpPr>
            <a:spLocks noChangeArrowheads="1"/>
          </p:cNvSpPr>
          <p:nvPr/>
        </p:nvSpPr>
        <p:spPr bwMode="auto">
          <a:xfrm>
            <a:off x="292100" y="1168400"/>
            <a:ext cx="8572500" cy="5499100"/>
          </a:xfrm>
          <a:prstGeom prst="rect">
            <a:avLst/>
          </a:prstGeom>
          <a:solidFill>
            <a:srgbClr val="000000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8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08000" y="1258888"/>
            <a:ext cx="8042275" cy="4865687"/>
          </a:xfrm>
        </p:spPr>
        <p:txBody>
          <a:bodyPr/>
          <a:lstStyle/>
          <a:p>
            <a:pPr algn="r">
              <a:lnSpc>
                <a:spcPct val="90000"/>
              </a:lnSpc>
              <a:buClr>
                <a:schemeClr val="folHlink"/>
              </a:buClr>
              <a:buFontTx/>
              <a:buNone/>
            </a:pPr>
            <a:r>
              <a:rPr lang="fa-IR">
                <a:solidFill>
                  <a:srgbClr val="66FF33"/>
                </a:solidFill>
                <a:cs typeface="Tahoma" pitchFamily="34" charset="0"/>
              </a:rPr>
              <a:t>تحلیل زمان بندی بازار، آنالیز چارت و بررسی آماری و رفتاری امور مالیه</a:t>
            </a:r>
            <a:endParaRPr lang="en-GB">
              <a:cs typeface="Tahoma" pitchFamily="34" charset="0"/>
            </a:endParaRPr>
          </a:p>
          <a:p>
            <a:pPr algn="r">
              <a:lnSpc>
                <a:spcPct val="90000"/>
              </a:lnSpc>
              <a:buClr>
                <a:schemeClr val="folHlink"/>
              </a:buClr>
              <a:buFontTx/>
              <a:buNone/>
            </a:pPr>
            <a:r>
              <a:rPr lang="fa-IR">
                <a:cs typeface="Tahoma" pitchFamily="34" charset="0"/>
              </a:rPr>
              <a:t>این روش بسیار قدیمی ، در اصل توسط برنج کاران ژاپنی بمنظور نظارت و پیش بینی قیمت محصول مورد استفاده قرار می گرفت. </a:t>
            </a:r>
            <a:endParaRPr lang="en-GB">
              <a:cs typeface="Tahoma" pitchFamily="34" charset="0"/>
            </a:endParaRPr>
          </a:p>
          <a:p>
            <a:pPr algn="r">
              <a:lnSpc>
                <a:spcPct val="90000"/>
              </a:lnSpc>
              <a:buClr>
                <a:schemeClr val="folHlink"/>
              </a:buClr>
              <a:buFontTx/>
              <a:buNone/>
            </a:pPr>
            <a:r>
              <a:rPr lang="fa-IR">
                <a:solidFill>
                  <a:srgbClr val="FFFF00"/>
                </a:solidFill>
                <a:cs typeface="Tahoma" pitchFamily="34" charset="0"/>
              </a:rPr>
              <a:t>یک تریدر معروف بنام “هوم ما” به این واقعیت رسید که بازار شدیداً تحت تاثیر احساسات قرار دارد.</a:t>
            </a:r>
            <a:endParaRPr lang="en-GB">
              <a:solidFill>
                <a:srgbClr val="FFFF00"/>
              </a:solidFill>
              <a:cs typeface="Tahoma" pitchFamily="34" charset="0"/>
            </a:endParaRPr>
          </a:p>
          <a:p>
            <a:pPr algn="r">
              <a:lnSpc>
                <a:spcPct val="90000"/>
              </a:lnSpc>
              <a:buClr>
                <a:schemeClr val="folHlink"/>
              </a:buClr>
              <a:buFontTx/>
              <a:buNone/>
            </a:pPr>
            <a:r>
              <a:rPr lang="fa-IR">
                <a:cs typeface="Tahoma" pitchFamily="34" charset="0"/>
              </a:rPr>
              <a:t>در سال 1990 توسط “استیو نایسن” تحلیل گر برجسته کندلها، به جامعه غرب معرفی گردید.</a:t>
            </a:r>
            <a:endParaRPr lang="en-US">
              <a:cs typeface="Tahoma" pitchFamily="34" charset="0"/>
            </a:endParaRPr>
          </a:p>
          <a:p>
            <a:pPr algn="r">
              <a:lnSpc>
                <a:spcPct val="90000"/>
              </a:lnSpc>
              <a:buClr>
                <a:schemeClr val="folHlink"/>
              </a:buClr>
              <a:buFontTx/>
              <a:buNone/>
            </a:pPr>
            <a:endParaRPr lang="en-GB">
              <a:cs typeface="Tahoma" pitchFamily="34" charset="0"/>
            </a:endParaRPr>
          </a:p>
          <a:p>
            <a:pPr algn="r">
              <a:lnSpc>
                <a:spcPct val="90000"/>
              </a:lnSpc>
              <a:buClr>
                <a:schemeClr val="folHlink"/>
              </a:buClr>
              <a:buFontTx/>
              <a:buNone/>
            </a:pPr>
            <a:endParaRPr lang="en-GB">
              <a:cs typeface="Tahoma" pitchFamily="34" charset="0"/>
            </a:endParaRPr>
          </a:p>
        </p:txBody>
      </p:sp>
      <p:sp>
        <p:nvSpPr>
          <p:cNvPr id="548869" name="Rectangle 5"/>
          <p:cNvSpPr>
            <a:spLocks noGrp="1" noChangeArrowheads="1"/>
          </p:cNvSpPr>
          <p:nvPr>
            <p:ph type="title"/>
          </p:nvPr>
        </p:nvSpPr>
        <p:spPr>
          <a:xfrm>
            <a:off x="2540000" y="0"/>
            <a:ext cx="3683000" cy="1092200"/>
          </a:xfrm>
        </p:spPr>
        <p:txBody>
          <a:bodyPr/>
          <a:lstStyle/>
          <a:p>
            <a:r>
              <a:rPr lang="fa-IR">
                <a:solidFill>
                  <a:schemeClr val="tx1"/>
                </a:solidFill>
                <a:cs typeface="Tahoma" pitchFamily="34" charset="0"/>
              </a:rPr>
              <a:t>تاریخچه مختصر</a:t>
            </a:r>
            <a:endParaRPr lang="en-US">
              <a:solidFill>
                <a:schemeClr val="tx1"/>
              </a:solidFill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48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8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8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48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5623" name="Object 7"/>
          <p:cNvGraphicFramePr>
            <a:graphicFrameLocks noChangeAspect="1"/>
          </p:cNvGraphicFramePr>
          <p:nvPr>
            <p:ph sz="half" idx="1"/>
          </p:nvPr>
        </p:nvGraphicFramePr>
        <p:xfrm>
          <a:off x="209550" y="989013"/>
          <a:ext cx="8639175" cy="565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5668" name="Bitmap Image" r:id="rId3" imgW="9600000" imgH="5590476" progId="Paint.Picture">
                  <p:embed/>
                </p:oleObj>
              </mc:Choice>
              <mc:Fallback>
                <p:oleObj name="Bitmap Image" r:id="rId3" imgW="9600000" imgH="5590476" progId="Paint.Picture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989013"/>
                        <a:ext cx="8639175" cy="5657850"/>
                      </a:xfrm>
                      <a:prstGeom prst="rect">
                        <a:avLst/>
                      </a:prstGeom>
                      <a:noFill/>
                      <a:ln w="76200" cap="flat" cmpd="sng">
                        <a:solidFill>
                          <a:srgbClr val="000000"/>
                        </a:solidFill>
                        <a:prstDash val="solid"/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5630" name="AutoShape 14"/>
          <p:cNvSpPr>
            <a:spLocks noChangeArrowheads="1"/>
          </p:cNvSpPr>
          <p:nvPr/>
        </p:nvSpPr>
        <p:spPr bwMode="auto">
          <a:xfrm>
            <a:off x="4860925" y="5032375"/>
            <a:ext cx="119063" cy="1274763"/>
          </a:xfrm>
          <a:prstGeom prst="upDownArrow">
            <a:avLst>
              <a:gd name="adj1" fmla="val 50000"/>
              <a:gd name="adj2" fmla="val 214133"/>
            </a:avLst>
          </a:prstGeom>
          <a:solidFill>
            <a:schemeClr val="hlink">
              <a:alpha val="10001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31" name="Text Box 15"/>
          <p:cNvSpPr txBox="1">
            <a:spLocks noChangeArrowheads="1"/>
          </p:cNvSpPr>
          <p:nvPr/>
        </p:nvSpPr>
        <p:spPr bwMode="auto">
          <a:xfrm>
            <a:off x="4635500" y="3992563"/>
            <a:ext cx="90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38.2%</a:t>
            </a:r>
          </a:p>
        </p:txBody>
      </p:sp>
      <p:sp>
        <p:nvSpPr>
          <p:cNvPr id="495632" name="Text Box 16"/>
          <p:cNvSpPr txBox="1">
            <a:spLocks noChangeArrowheads="1"/>
          </p:cNvSpPr>
          <p:nvPr/>
        </p:nvSpPr>
        <p:spPr bwMode="auto">
          <a:xfrm>
            <a:off x="4616450" y="3365500"/>
            <a:ext cx="762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50%</a:t>
            </a:r>
          </a:p>
        </p:txBody>
      </p:sp>
      <p:sp>
        <p:nvSpPr>
          <p:cNvPr id="495634" name="Text Box 18"/>
          <p:cNvSpPr txBox="1">
            <a:spLocks noChangeArrowheads="1"/>
          </p:cNvSpPr>
          <p:nvPr/>
        </p:nvSpPr>
        <p:spPr bwMode="auto">
          <a:xfrm>
            <a:off x="5591175" y="1136650"/>
            <a:ext cx="2581275" cy="4159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EUR/USD </a:t>
            </a:r>
            <a:r>
              <a:rPr lang="en-US" sz="1400">
                <a:solidFill>
                  <a:srgbClr val="000000"/>
                </a:solidFill>
                <a:effectLst/>
              </a:rPr>
              <a:t>(Daily Chart)</a:t>
            </a:r>
          </a:p>
        </p:txBody>
      </p:sp>
      <p:sp>
        <p:nvSpPr>
          <p:cNvPr id="495636" name="AutoShape 20"/>
          <p:cNvSpPr>
            <a:spLocks noChangeArrowheads="1"/>
          </p:cNvSpPr>
          <p:nvPr/>
        </p:nvSpPr>
        <p:spPr bwMode="auto">
          <a:xfrm flipV="1">
            <a:off x="3838575" y="5180013"/>
            <a:ext cx="579438" cy="749300"/>
          </a:xfrm>
          <a:custGeom>
            <a:avLst/>
            <a:gdLst>
              <a:gd name="G0" fmla="+- 10180 0 0"/>
              <a:gd name="G1" fmla="+- -11694303 0 0"/>
              <a:gd name="G2" fmla="+- 0 0 -11694303"/>
              <a:gd name="T0" fmla="*/ 0 256 1"/>
              <a:gd name="T1" fmla="*/ 180 256 1"/>
              <a:gd name="G3" fmla="+- -11694303 T0 T1"/>
              <a:gd name="T2" fmla="*/ 0 256 1"/>
              <a:gd name="T3" fmla="*/ 90 256 1"/>
              <a:gd name="G4" fmla="+- -11694303 T2 T3"/>
              <a:gd name="G5" fmla="*/ G4 2 1"/>
              <a:gd name="T4" fmla="*/ 90 256 1"/>
              <a:gd name="T5" fmla="*/ 0 256 1"/>
              <a:gd name="G6" fmla="+- -11694303 T4 T5"/>
              <a:gd name="G7" fmla="*/ G6 2 1"/>
              <a:gd name="G8" fmla="abs -1169430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180"/>
              <a:gd name="G18" fmla="*/ 10180 1 2"/>
              <a:gd name="G19" fmla="+- G18 5400 0"/>
              <a:gd name="G20" fmla="cos G19 -11694303"/>
              <a:gd name="G21" fmla="sin G19 -11694303"/>
              <a:gd name="G22" fmla="+- G20 10800 0"/>
              <a:gd name="G23" fmla="+- G21 10800 0"/>
              <a:gd name="G24" fmla="+- 10800 0 G20"/>
              <a:gd name="G25" fmla="+- 10180 10800 0"/>
              <a:gd name="G26" fmla="?: G9 G17 G25"/>
              <a:gd name="G27" fmla="?: G9 0 21600"/>
              <a:gd name="G28" fmla="cos 10800 -11694303"/>
              <a:gd name="G29" fmla="sin 10800 -11694303"/>
              <a:gd name="G30" fmla="sin 10180 -11694303"/>
              <a:gd name="G31" fmla="+- G28 10800 0"/>
              <a:gd name="G32" fmla="+- G29 10800 0"/>
              <a:gd name="G33" fmla="+- G30 10800 0"/>
              <a:gd name="G34" fmla="?: G4 0 G31"/>
              <a:gd name="G35" fmla="?: -11694303 G34 0"/>
              <a:gd name="G36" fmla="?: G6 G35 G31"/>
              <a:gd name="G37" fmla="+- 21600 0 G36"/>
              <a:gd name="G38" fmla="?: G4 0 G33"/>
              <a:gd name="G39" fmla="?: -1169430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313 w 21600"/>
              <a:gd name="T15" fmla="*/ 10514 h 21600"/>
              <a:gd name="T16" fmla="*/ 10800 w 21600"/>
              <a:gd name="T17" fmla="*/ 620 h 21600"/>
              <a:gd name="T18" fmla="*/ 21287 w 21600"/>
              <a:gd name="T19" fmla="*/ 10514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623" y="10523"/>
                </a:moveTo>
                <a:cubicBezTo>
                  <a:pt x="773" y="5010"/>
                  <a:pt x="5285" y="619"/>
                  <a:pt x="10800" y="620"/>
                </a:cubicBezTo>
                <a:cubicBezTo>
                  <a:pt x="16314" y="620"/>
                  <a:pt x="20826" y="5010"/>
                  <a:pt x="20976" y="10523"/>
                </a:cubicBezTo>
                <a:lnTo>
                  <a:pt x="21596" y="10506"/>
                </a:lnTo>
                <a:cubicBezTo>
                  <a:pt x="21436" y="4658"/>
                  <a:pt x="16650" y="-1"/>
                  <a:pt x="10799" y="0"/>
                </a:cubicBezTo>
                <a:cubicBezTo>
                  <a:pt x="4949" y="0"/>
                  <a:pt x="163" y="4658"/>
                  <a:pt x="3" y="10506"/>
                </a:cubicBezTo>
                <a:close/>
              </a:path>
            </a:pathLst>
          </a:custGeom>
          <a:solidFill>
            <a:srgbClr val="00FFFF"/>
          </a:solidFill>
          <a:ln w="12700">
            <a:solidFill>
              <a:srgbClr val="66FF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es-ES" sz="2000" b="0">
              <a:effectLst/>
            </a:endParaRPr>
          </a:p>
        </p:txBody>
      </p:sp>
      <p:sp>
        <p:nvSpPr>
          <p:cNvPr id="495637" name="AutoShape 21"/>
          <p:cNvSpPr>
            <a:spLocks noChangeArrowheads="1"/>
          </p:cNvSpPr>
          <p:nvPr/>
        </p:nvSpPr>
        <p:spPr bwMode="auto">
          <a:xfrm flipV="1">
            <a:off x="4649788" y="5603875"/>
            <a:ext cx="579437" cy="749300"/>
          </a:xfrm>
          <a:custGeom>
            <a:avLst/>
            <a:gdLst>
              <a:gd name="G0" fmla="+- 10180 0 0"/>
              <a:gd name="G1" fmla="+- -11694303 0 0"/>
              <a:gd name="G2" fmla="+- 0 0 -11694303"/>
              <a:gd name="T0" fmla="*/ 0 256 1"/>
              <a:gd name="T1" fmla="*/ 180 256 1"/>
              <a:gd name="G3" fmla="+- -11694303 T0 T1"/>
              <a:gd name="T2" fmla="*/ 0 256 1"/>
              <a:gd name="T3" fmla="*/ 90 256 1"/>
              <a:gd name="G4" fmla="+- -11694303 T2 T3"/>
              <a:gd name="G5" fmla="*/ G4 2 1"/>
              <a:gd name="T4" fmla="*/ 90 256 1"/>
              <a:gd name="T5" fmla="*/ 0 256 1"/>
              <a:gd name="G6" fmla="+- -11694303 T4 T5"/>
              <a:gd name="G7" fmla="*/ G6 2 1"/>
              <a:gd name="G8" fmla="abs -1169430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180"/>
              <a:gd name="G18" fmla="*/ 10180 1 2"/>
              <a:gd name="G19" fmla="+- G18 5400 0"/>
              <a:gd name="G20" fmla="cos G19 -11694303"/>
              <a:gd name="G21" fmla="sin G19 -11694303"/>
              <a:gd name="G22" fmla="+- G20 10800 0"/>
              <a:gd name="G23" fmla="+- G21 10800 0"/>
              <a:gd name="G24" fmla="+- 10800 0 G20"/>
              <a:gd name="G25" fmla="+- 10180 10800 0"/>
              <a:gd name="G26" fmla="?: G9 G17 G25"/>
              <a:gd name="G27" fmla="?: G9 0 21600"/>
              <a:gd name="G28" fmla="cos 10800 -11694303"/>
              <a:gd name="G29" fmla="sin 10800 -11694303"/>
              <a:gd name="G30" fmla="sin 10180 -11694303"/>
              <a:gd name="G31" fmla="+- G28 10800 0"/>
              <a:gd name="G32" fmla="+- G29 10800 0"/>
              <a:gd name="G33" fmla="+- G30 10800 0"/>
              <a:gd name="G34" fmla="?: G4 0 G31"/>
              <a:gd name="G35" fmla="?: -11694303 G34 0"/>
              <a:gd name="G36" fmla="?: G6 G35 G31"/>
              <a:gd name="G37" fmla="+- 21600 0 G36"/>
              <a:gd name="G38" fmla="?: G4 0 G33"/>
              <a:gd name="G39" fmla="?: -1169430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313 w 21600"/>
              <a:gd name="T15" fmla="*/ 10514 h 21600"/>
              <a:gd name="T16" fmla="*/ 10800 w 21600"/>
              <a:gd name="T17" fmla="*/ 620 h 21600"/>
              <a:gd name="T18" fmla="*/ 21287 w 21600"/>
              <a:gd name="T19" fmla="*/ 10514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623" y="10523"/>
                </a:moveTo>
                <a:cubicBezTo>
                  <a:pt x="773" y="5010"/>
                  <a:pt x="5285" y="619"/>
                  <a:pt x="10800" y="620"/>
                </a:cubicBezTo>
                <a:cubicBezTo>
                  <a:pt x="16314" y="620"/>
                  <a:pt x="20826" y="5010"/>
                  <a:pt x="20976" y="10523"/>
                </a:cubicBezTo>
                <a:lnTo>
                  <a:pt x="21596" y="10506"/>
                </a:lnTo>
                <a:cubicBezTo>
                  <a:pt x="21436" y="4658"/>
                  <a:pt x="16650" y="-1"/>
                  <a:pt x="10799" y="0"/>
                </a:cubicBezTo>
                <a:cubicBezTo>
                  <a:pt x="4949" y="0"/>
                  <a:pt x="163" y="4658"/>
                  <a:pt x="3" y="10506"/>
                </a:cubicBezTo>
                <a:close/>
              </a:path>
            </a:pathLst>
          </a:custGeom>
          <a:solidFill>
            <a:srgbClr val="00FFFF"/>
          </a:solidFill>
          <a:ln w="12700">
            <a:solidFill>
              <a:srgbClr val="66FF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es-ES" sz="2000" b="0">
              <a:effectLst/>
            </a:endParaRPr>
          </a:p>
        </p:txBody>
      </p:sp>
      <p:sp>
        <p:nvSpPr>
          <p:cNvPr id="495638" name="AutoShape 22"/>
          <p:cNvSpPr>
            <a:spLocks noChangeArrowheads="1"/>
          </p:cNvSpPr>
          <p:nvPr/>
        </p:nvSpPr>
        <p:spPr bwMode="auto">
          <a:xfrm flipV="1">
            <a:off x="5319713" y="5349875"/>
            <a:ext cx="579437" cy="749300"/>
          </a:xfrm>
          <a:custGeom>
            <a:avLst/>
            <a:gdLst>
              <a:gd name="G0" fmla="+- 10180 0 0"/>
              <a:gd name="G1" fmla="+- -11694303 0 0"/>
              <a:gd name="G2" fmla="+- 0 0 -11694303"/>
              <a:gd name="T0" fmla="*/ 0 256 1"/>
              <a:gd name="T1" fmla="*/ 180 256 1"/>
              <a:gd name="G3" fmla="+- -11694303 T0 T1"/>
              <a:gd name="T2" fmla="*/ 0 256 1"/>
              <a:gd name="T3" fmla="*/ 90 256 1"/>
              <a:gd name="G4" fmla="+- -11694303 T2 T3"/>
              <a:gd name="G5" fmla="*/ G4 2 1"/>
              <a:gd name="T4" fmla="*/ 90 256 1"/>
              <a:gd name="T5" fmla="*/ 0 256 1"/>
              <a:gd name="G6" fmla="+- -11694303 T4 T5"/>
              <a:gd name="G7" fmla="*/ G6 2 1"/>
              <a:gd name="G8" fmla="abs -11694303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10180"/>
              <a:gd name="G18" fmla="*/ 10180 1 2"/>
              <a:gd name="G19" fmla="+- G18 5400 0"/>
              <a:gd name="G20" fmla="cos G19 -11694303"/>
              <a:gd name="G21" fmla="sin G19 -11694303"/>
              <a:gd name="G22" fmla="+- G20 10800 0"/>
              <a:gd name="G23" fmla="+- G21 10800 0"/>
              <a:gd name="G24" fmla="+- 10800 0 G20"/>
              <a:gd name="G25" fmla="+- 10180 10800 0"/>
              <a:gd name="G26" fmla="?: G9 G17 G25"/>
              <a:gd name="G27" fmla="?: G9 0 21600"/>
              <a:gd name="G28" fmla="cos 10800 -11694303"/>
              <a:gd name="G29" fmla="sin 10800 -11694303"/>
              <a:gd name="G30" fmla="sin 10180 -11694303"/>
              <a:gd name="G31" fmla="+- G28 10800 0"/>
              <a:gd name="G32" fmla="+- G29 10800 0"/>
              <a:gd name="G33" fmla="+- G30 10800 0"/>
              <a:gd name="G34" fmla="?: G4 0 G31"/>
              <a:gd name="G35" fmla="?: -11694303 G34 0"/>
              <a:gd name="G36" fmla="?: G6 G35 G31"/>
              <a:gd name="G37" fmla="+- 21600 0 G36"/>
              <a:gd name="G38" fmla="?: G4 0 G33"/>
              <a:gd name="G39" fmla="?: -11694303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313 w 21600"/>
              <a:gd name="T15" fmla="*/ 10514 h 21600"/>
              <a:gd name="T16" fmla="*/ 10800 w 21600"/>
              <a:gd name="T17" fmla="*/ 620 h 21600"/>
              <a:gd name="T18" fmla="*/ 21287 w 21600"/>
              <a:gd name="T19" fmla="*/ 10514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623" y="10523"/>
                </a:moveTo>
                <a:cubicBezTo>
                  <a:pt x="773" y="5010"/>
                  <a:pt x="5285" y="619"/>
                  <a:pt x="10800" y="620"/>
                </a:cubicBezTo>
                <a:cubicBezTo>
                  <a:pt x="16314" y="620"/>
                  <a:pt x="20826" y="5010"/>
                  <a:pt x="20976" y="10523"/>
                </a:cubicBezTo>
                <a:lnTo>
                  <a:pt x="21596" y="10506"/>
                </a:lnTo>
                <a:cubicBezTo>
                  <a:pt x="21436" y="4658"/>
                  <a:pt x="16650" y="-1"/>
                  <a:pt x="10799" y="0"/>
                </a:cubicBezTo>
                <a:cubicBezTo>
                  <a:pt x="4949" y="0"/>
                  <a:pt x="163" y="4658"/>
                  <a:pt x="3" y="10506"/>
                </a:cubicBezTo>
                <a:close/>
              </a:path>
            </a:pathLst>
          </a:custGeom>
          <a:solidFill>
            <a:srgbClr val="00FFFF"/>
          </a:solidFill>
          <a:ln w="12700">
            <a:solidFill>
              <a:srgbClr val="66FF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endParaRPr lang="es-ES" sz="2000" b="0">
              <a:effectLst/>
            </a:endParaRPr>
          </a:p>
        </p:txBody>
      </p:sp>
      <p:sp>
        <p:nvSpPr>
          <p:cNvPr id="495629" name="Line 13"/>
          <p:cNvSpPr>
            <a:spLocks noChangeShapeType="1"/>
          </p:cNvSpPr>
          <p:nvPr/>
        </p:nvSpPr>
        <p:spPr bwMode="auto">
          <a:xfrm>
            <a:off x="3490913" y="4821238"/>
            <a:ext cx="2605087" cy="371475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45" name="Oval 29"/>
          <p:cNvSpPr>
            <a:spLocks noChangeArrowheads="1"/>
          </p:cNvSpPr>
          <p:nvPr/>
        </p:nvSpPr>
        <p:spPr bwMode="auto">
          <a:xfrm>
            <a:off x="7150100" y="3857625"/>
            <a:ext cx="207963" cy="461963"/>
          </a:xfrm>
          <a:prstGeom prst="ellips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47" name="Line 31"/>
          <p:cNvSpPr>
            <a:spLocks noChangeShapeType="1"/>
          </p:cNvSpPr>
          <p:nvPr/>
        </p:nvSpPr>
        <p:spPr bwMode="auto">
          <a:xfrm flipV="1">
            <a:off x="5791200" y="3860800"/>
            <a:ext cx="2409825" cy="14288"/>
          </a:xfrm>
          <a:prstGeom prst="line">
            <a:avLst/>
          </a:prstGeom>
          <a:noFill/>
          <a:ln w="9525">
            <a:solidFill>
              <a:srgbClr val="FF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95654" name="Picture 38"/>
          <p:cNvPicPr>
            <a:picLocks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71525" y="4624388"/>
            <a:ext cx="2571750" cy="1590675"/>
          </a:xfr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5655" name="Rectangle 39"/>
          <p:cNvSpPr>
            <a:spLocks noChangeArrowheads="1"/>
          </p:cNvSpPr>
          <p:nvPr/>
        </p:nvSpPr>
        <p:spPr bwMode="auto">
          <a:xfrm>
            <a:off x="6018213" y="4657725"/>
            <a:ext cx="52387" cy="71437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56" name="Rectangle 40"/>
          <p:cNvSpPr>
            <a:spLocks noChangeArrowheads="1"/>
          </p:cNvSpPr>
          <p:nvPr/>
        </p:nvSpPr>
        <p:spPr bwMode="auto">
          <a:xfrm>
            <a:off x="7027863" y="5275263"/>
            <a:ext cx="279400" cy="609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57" name="Oval 41"/>
          <p:cNvSpPr>
            <a:spLocks noChangeArrowheads="1"/>
          </p:cNvSpPr>
          <p:nvPr/>
        </p:nvSpPr>
        <p:spPr bwMode="auto">
          <a:xfrm>
            <a:off x="7010400" y="5000625"/>
            <a:ext cx="152400" cy="352425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58" name="Oval 42"/>
          <p:cNvSpPr>
            <a:spLocks noChangeArrowheads="1"/>
          </p:cNvSpPr>
          <p:nvPr/>
        </p:nvSpPr>
        <p:spPr bwMode="auto">
          <a:xfrm>
            <a:off x="6618288" y="4999038"/>
            <a:ext cx="180975" cy="51435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59" name="Rectangle 43"/>
          <p:cNvSpPr>
            <a:spLocks noChangeArrowheads="1"/>
          </p:cNvSpPr>
          <p:nvPr/>
        </p:nvSpPr>
        <p:spPr bwMode="auto">
          <a:xfrm>
            <a:off x="6073775" y="4254500"/>
            <a:ext cx="384175" cy="6667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32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95660" name="Oval 44"/>
          <p:cNvSpPr>
            <a:spLocks noChangeArrowheads="1"/>
          </p:cNvSpPr>
          <p:nvPr/>
        </p:nvSpPr>
        <p:spPr bwMode="auto">
          <a:xfrm>
            <a:off x="6311900" y="4140200"/>
            <a:ext cx="142875" cy="514350"/>
          </a:xfrm>
          <a:prstGeom prst="ellipse">
            <a:avLst/>
          </a:prstGeom>
          <a:noFill/>
          <a:ln w="1905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62" name="Rectangle 46"/>
          <p:cNvSpPr>
            <a:spLocks noChangeArrowheads="1"/>
          </p:cNvSpPr>
          <p:nvPr/>
        </p:nvSpPr>
        <p:spPr bwMode="auto">
          <a:xfrm>
            <a:off x="6472238" y="4329113"/>
            <a:ext cx="593725" cy="11144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63" name="Rectangle 47"/>
          <p:cNvSpPr>
            <a:spLocks noChangeArrowheads="1"/>
          </p:cNvSpPr>
          <p:nvPr/>
        </p:nvSpPr>
        <p:spPr bwMode="auto">
          <a:xfrm>
            <a:off x="7070725" y="3889375"/>
            <a:ext cx="212725" cy="14192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64" name="Rectangle 48"/>
          <p:cNvSpPr>
            <a:spLocks noChangeArrowheads="1"/>
          </p:cNvSpPr>
          <p:nvPr/>
        </p:nvSpPr>
        <p:spPr bwMode="auto">
          <a:xfrm>
            <a:off x="7288213" y="4049713"/>
            <a:ext cx="803275" cy="16573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5641" name="Line 25"/>
          <p:cNvSpPr>
            <a:spLocks noChangeShapeType="1"/>
          </p:cNvSpPr>
          <p:nvPr/>
        </p:nvSpPr>
        <p:spPr bwMode="auto">
          <a:xfrm>
            <a:off x="6064250" y="5210175"/>
            <a:ext cx="2106613" cy="288925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52" name="Line 36"/>
          <p:cNvSpPr>
            <a:spLocks noChangeShapeType="1"/>
          </p:cNvSpPr>
          <p:nvPr/>
        </p:nvSpPr>
        <p:spPr bwMode="auto">
          <a:xfrm>
            <a:off x="520700" y="990600"/>
            <a:ext cx="5664200" cy="4343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5665" name="Text Box 49"/>
          <p:cNvSpPr txBox="1">
            <a:spLocks noChangeArrowheads="1"/>
          </p:cNvSpPr>
          <p:nvPr/>
        </p:nvSpPr>
        <p:spPr bwMode="auto">
          <a:xfrm>
            <a:off x="4597400" y="2681288"/>
            <a:ext cx="901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61.8%</a:t>
            </a:r>
          </a:p>
        </p:txBody>
      </p:sp>
      <p:sp>
        <p:nvSpPr>
          <p:cNvPr id="495666" name="Text Box 50"/>
          <p:cNvSpPr txBox="1">
            <a:spLocks noChangeArrowheads="1"/>
          </p:cNvSpPr>
          <p:nvPr/>
        </p:nvSpPr>
        <p:spPr bwMode="auto">
          <a:xfrm>
            <a:off x="5351463" y="3246438"/>
            <a:ext cx="305435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FF00FF"/>
                </a:solidFill>
                <a:effectLst/>
                <a:latin typeface="Tahoma" pitchFamily="34" charset="0"/>
              </a:rPr>
              <a:t>Measured Objective</a:t>
            </a:r>
          </a:p>
          <a:p>
            <a:pPr>
              <a:spcBef>
                <a:spcPct val="50000"/>
              </a:spcBef>
            </a:pPr>
            <a:r>
              <a:rPr lang="fa-IR" sz="1200">
                <a:solidFill>
                  <a:srgbClr val="FF00FF"/>
                </a:solidFill>
                <a:effectLst/>
                <a:latin typeface="Tahoma" pitchFamily="34" charset="0"/>
              </a:rPr>
              <a:t>  (هدف اندازه گیری شده)  </a:t>
            </a:r>
            <a:endParaRPr lang="en-US" sz="1200">
              <a:solidFill>
                <a:srgbClr val="FF00FF"/>
              </a:solidFill>
              <a:effectLst/>
              <a:latin typeface="Tahoma" pitchFamily="34" charset="0"/>
            </a:endParaRPr>
          </a:p>
        </p:txBody>
      </p:sp>
      <p:sp>
        <p:nvSpPr>
          <p:cNvPr id="495667" name="Rectangle 51"/>
          <p:cNvSpPr>
            <a:spLocks noChangeArrowheads="1"/>
          </p:cNvSpPr>
          <p:nvPr/>
        </p:nvSpPr>
        <p:spPr bwMode="auto">
          <a:xfrm>
            <a:off x="1716088" y="42863"/>
            <a:ext cx="5480050" cy="735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Confluence</a:t>
            </a:r>
            <a:b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(تلاقی</a:t>
            </a: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rPr>
              <a:t>)</a:t>
            </a:r>
            <a:endParaRPr lang="en-US" sz="32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95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95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9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95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1000"/>
                                        <p:tgtEl>
                                          <p:spTgt spid="495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1000"/>
                                        <p:tgtEl>
                                          <p:spTgt spid="495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2000"/>
                                        <p:tgtEl>
                                          <p:spTgt spid="495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3" presetID="56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73988E-6 L 0.11094 -0.16624 " pathEditMode="relative" rAng="0" ptsTypes="AA">
                                      <p:cBhvr>
                                        <p:cTn id="34" dur="3000" fill="hold"/>
                                        <p:tgtEl>
                                          <p:spTgt spid="4956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38" y="-8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1000"/>
                                        <p:tgtEl>
                                          <p:spTgt spid="495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1000"/>
                                        <p:tgtEl>
                                          <p:spTgt spid="495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95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4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495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4" dur="500"/>
                                        <p:tgtEl>
                                          <p:spTgt spid="495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5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495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63" presetID="1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64" dur="1000"/>
                                        <p:tgtEl>
                                          <p:spTgt spid="495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5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67" presetID="1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68" dur="1000"/>
                                        <p:tgtEl>
                                          <p:spTgt spid="4956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5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7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495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7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7" dur="1000"/>
                                        <p:tgtEl>
                                          <p:spTgt spid="495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7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495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495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86" presetID="12" presetClass="exit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Right)">
                                      <p:cBhvr>
                                        <p:cTn id="87" dur="1000"/>
                                        <p:tgtEl>
                                          <p:spTgt spid="4956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90" presetID="1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91" dur="1000"/>
                                        <p:tgtEl>
                                          <p:spTgt spid="495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5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9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495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98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99" dur="1000"/>
                                        <p:tgtEl>
                                          <p:spTgt spid="495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5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30" grpId="0" animBg="1"/>
      <p:bldP spid="495630" grpId="1" animBg="1"/>
      <p:bldP spid="495631" grpId="0" autoUpdateAnimBg="0"/>
      <p:bldP spid="495632" grpId="0" autoUpdateAnimBg="0"/>
      <p:bldP spid="495636" grpId="0" animBg="1" autoUpdateAnimBg="0"/>
      <p:bldP spid="495637" grpId="0" animBg="1" autoUpdateAnimBg="0"/>
      <p:bldP spid="495638" grpId="0" animBg="1" autoUpdateAnimBg="0"/>
      <p:bldP spid="495629" grpId="0" animBg="1"/>
      <p:bldP spid="495645" grpId="0" animBg="1"/>
      <p:bldP spid="495647" grpId="0" animBg="1"/>
      <p:bldP spid="495655" grpId="0" animBg="1"/>
      <p:bldP spid="495656" grpId="0" animBg="1"/>
      <p:bldP spid="495657" grpId="0" animBg="1"/>
      <p:bldP spid="495658" grpId="0" animBg="1"/>
      <p:bldP spid="495659" grpId="0" animBg="1"/>
      <p:bldP spid="495660" grpId="0" animBg="1"/>
      <p:bldP spid="495662" grpId="0" animBg="1"/>
      <p:bldP spid="495663" grpId="0" animBg="1"/>
      <p:bldP spid="495664" grpId="0" animBg="1"/>
      <p:bldP spid="495641" grpId="0" animBg="1"/>
      <p:bldP spid="495652" grpId="0" animBg="1"/>
      <p:bldP spid="495652" grpId="1" animBg="1"/>
      <p:bldP spid="495665" grpId="0" autoUpdateAnimBg="0"/>
      <p:bldP spid="495666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2962" name="Object 2"/>
          <p:cNvGraphicFramePr>
            <a:graphicFrameLocks noChangeAspect="1"/>
          </p:cNvGraphicFramePr>
          <p:nvPr>
            <p:ph/>
          </p:nvPr>
        </p:nvGraphicFramePr>
        <p:xfrm>
          <a:off x="254000" y="1003300"/>
          <a:ext cx="8610600" cy="569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2981" name="Bitmap Image" r:id="rId3" imgW="9600000" imgH="5800000" progId="Paint.Picture">
                  <p:embed/>
                </p:oleObj>
              </mc:Choice>
              <mc:Fallback>
                <p:oleObj name="Bitmap Image" r:id="rId3" imgW="9600000" imgH="5800000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0" y="1003300"/>
                        <a:ext cx="8610600" cy="5692775"/>
                      </a:xfrm>
                      <a:prstGeom prst="rect">
                        <a:avLst/>
                      </a:prstGeom>
                      <a:noFill/>
                      <a:ln w="762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2963" name="Line 3"/>
          <p:cNvSpPr>
            <a:spLocks noChangeShapeType="1"/>
          </p:cNvSpPr>
          <p:nvPr/>
        </p:nvSpPr>
        <p:spPr bwMode="auto">
          <a:xfrm>
            <a:off x="4597400" y="3371850"/>
            <a:ext cx="2095500" cy="6667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2965" name="Text Box 5"/>
          <p:cNvSpPr txBox="1">
            <a:spLocks noChangeArrowheads="1"/>
          </p:cNvSpPr>
          <p:nvPr/>
        </p:nvSpPr>
        <p:spPr bwMode="auto">
          <a:xfrm>
            <a:off x="735013" y="1357313"/>
            <a:ext cx="2628900" cy="406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CRB (Weekly Chart)</a:t>
            </a:r>
          </a:p>
        </p:txBody>
      </p:sp>
      <p:sp>
        <p:nvSpPr>
          <p:cNvPr id="552966" name="Rectangle 6"/>
          <p:cNvSpPr>
            <a:spLocks noChangeArrowheads="1"/>
          </p:cNvSpPr>
          <p:nvPr/>
        </p:nvSpPr>
        <p:spPr bwMode="auto">
          <a:xfrm>
            <a:off x="6791325" y="1473200"/>
            <a:ext cx="1435100" cy="3479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67" name="Rectangle 7"/>
          <p:cNvSpPr>
            <a:spLocks noChangeArrowheads="1"/>
          </p:cNvSpPr>
          <p:nvPr/>
        </p:nvSpPr>
        <p:spPr bwMode="auto">
          <a:xfrm>
            <a:off x="6765925" y="5257800"/>
            <a:ext cx="1460500" cy="1117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68" name="Line 8"/>
          <p:cNvSpPr>
            <a:spLocks noChangeShapeType="1"/>
          </p:cNvSpPr>
          <p:nvPr/>
        </p:nvSpPr>
        <p:spPr bwMode="auto">
          <a:xfrm flipV="1">
            <a:off x="3581400" y="1943100"/>
            <a:ext cx="0" cy="3175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2969" name="Line 9"/>
          <p:cNvSpPr>
            <a:spLocks noChangeShapeType="1"/>
          </p:cNvSpPr>
          <p:nvPr/>
        </p:nvSpPr>
        <p:spPr bwMode="auto">
          <a:xfrm flipV="1">
            <a:off x="6667500" y="4064000"/>
            <a:ext cx="0" cy="2133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2970" name="Line 10"/>
          <p:cNvSpPr>
            <a:spLocks noChangeShapeType="1"/>
          </p:cNvSpPr>
          <p:nvPr/>
        </p:nvSpPr>
        <p:spPr bwMode="auto">
          <a:xfrm flipV="1">
            <a:off x="6375400" y="4013200"/>
            <a:ext cx="0" cy="2260600"/>
          </a:xfrm>
          <a:prstGeom prst="line">
            <a:avLst/>
          </a:prstGeom>
          <a:noFill/>
          <a:ln w="28575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2971" name="Oval 11"/>
          <p:cNvSpPr>
            <a:spLocks noChangeArrowheads="1"/>
          </p:cNvSpPr>
          <p:nvPr/>
        </p:nvSpPr>
        <p:spPr bwMode="auto">
          <a:xfrm>
            <a:off x="6254750" y="3522663"/>
            <a:ext cx="523875" cy="3937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52972" name="Oval 12"/>
          <p:cNvSpPr>
            <a:spLocks noChangeArrowheads="1"/>
          </p:cNvSpPr>
          <p:nvPr/>
        </p:nvSpPr>
        <p:spPr bwMode="auto">
          <a:xfrm>
            <a:off x="2959100" y="5080000"/>
            <a:ext cx="812800" cy="3175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73" name="Rectangle 13"/>
          <p:cNvSpPr>
            <a:spLocks noChangeArrowheads="1"/>
          </p:cNvSpPr>
          <p:nvPr/>
        </p:nvSpPr>
        <p:spPr bwMode="auto">
          <a:xfrm>
            <a:off x="3705225" y="1536700"/>
            <a:ext cx="3060700" cy="33909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74" name="Rectangle 14"/>
          <p:cNvSpPr>
            <a:spLocks noChangeArrowheads="1"/>
          </p:cNvSpPr>
          <p:nvPr/>
        </p:nvSpPr>
        <p:spPr bwMode="auto">
          <a:xfrm>
            <a:off x="3603625" y="5384800"/>
            <a:ext cx="3238500" cy="9779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75" name="Rectangle 15"/>
          <p:cNvSpPr>
            <a:spLocks noChangeArrowheads="1"/>
          </p:cNvSpPr>
          <p:nvPr/>
        </p:nvSpPr>
        <p:spPr bwMode="auto">
          <a:xfrm>
            <a:off x="698500" y="5080000"/>
            <a:ext cx="7569200" cy="444500"/>
          </a:xfrm>
          <a:prstGeom prst="rect">
            <a:avLst/>
          </a:prstGeom>
          <a:solidFill>
            <a:srgbClr val="FF0000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76" name="Rectangle 16"/>
          <p:cNvSpPr>
            <a:spLocks noChangeArrowheads="1"/>
          </p:cNvSpPr>
          <p:nvPr/>
        </p:nvSpPr>
        <p:spPr bwMode="auto">
          <a:xfrm>
            <a:off x="673100" y="6146800"/>
            <a:ext cx="7569200" cy="266700"/>
          </a:xfrm>
          <a:prstGeom prst="rect">
            <a:avLst/>
          </a:prstGeom>
          <a:solidFill>
            <a:srgbClr val="00FF00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77" name="Line 17"/>
          <p:cNvSpPr>
            <a:spLocks noChangeShapeType="1"/>
          </p:cNvSpPr>
          <p:nvPr/>
        </p:nvSpPr>
        <p:spPr bwMode="auto">
          <a:xfrm flipV="1">
            <a:off x="1943100" y="1358900"/>
            <a:ext cx="1955800" cy="3505200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2978" name="Oval 18"/>
          <p:cNvSpPr>
            <a:spLocks noChangeArrowheads="1"/>
          </p:cNvSpPr>
          <p:nvPr/>
        </p:nvSpPr>
        <p:spPr bwMode="auto">
          <a:xfrm>
            <a:off x="3463925" y="1079500"/>
            <a:ext cx="280988" cy="546100"/>
          </a:xfrm>
          <a:prstGeom prst="ellips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79" name="Line 19"/>
          <p:cNvSpPr>
            <a:spLocks noChangeShapeType="1"/>
          </p:cNvSpPr>
          <p:nvPr/>
        </p:nvSpPr>
        <p:spPr bwMode="auto">
          <a:xfrm flipV="1">
            <a:off x="4826000" y="6381750"/>
            <a:ext cx="1841500" cy="76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2980" name="Rectangle 20"/>
          <p:cNvSpPr>
            <a:spLocks noChangeArrowheads="1"/>
          </p:cNvSpPr>
          <p:nvPr/>
        </p:nvSpPr>
        <p:spPr bwMode="auto">
          <a:xfrm>
            <a:off x="1849438" y="57150"/>
            <a:ext cx="5480050" cy="73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Relative Strength Index(RSI)</a:t>
            </a:r>
            <a:b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rPr>
              <a:t>(</a:t>
            </a: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شاخص قدرت نسبی</a:t>
            </a: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rPr>
              <a:t>)</a:t>
            </a:r>
            <a:endParaRPr lang="en-US" sz="32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52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55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5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52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2000"/>
                                        <p:tgtEl>
                                          <p:spTgt spid="5529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2000"/>
                                        <p:tgtEl>
                                          <p:spTgt spid="5529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8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0" dur="500"/>
                                        <p:tgtEl>
                                          <p:spTgt spid="55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2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552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8" dur="500"/>
                                        <p:tgtEl>
                                          <p:spTgt spid="55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5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3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5" dur="2000"/>
                                        <p:tgtEl>
                                          <p:spTgt spid="55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7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5529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5529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63" grpId="0" animBg="1"/>
      <p:bldP spid="552966" grpId="0" animBg="1"/>
      <p:bldP spid="552967" grpId="0" animBg="1"/>
      <p:bldP spid="552968" grpId="0" animBg="1"/>
      <p:bldP spid="552969" grpId="0" animBg="1"/>
      <p:bldP spid="552970" grpId="0" animBg="1"/>
      <p:bldP spid="552971" grpId="0" animBg="1" autoUpdateAnimBg="0"/>
      <p:bldP spid="552972" grpId="0" animBg="1"/>
      <p:bldP spid="552973" grpId="0" animBg="1"/>
      <p:bldP spid="552974" grpId="0" animBg="1"/>
      <p:bldP spid="552977" grpId="0" animBg="1"/>
      <p:bldP spid="552978" grpId="0" animBg="1"/>
      <p:bldP spid="55297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2788" name="Object 4"/>
          <p:cNvGraphicFramePr>
            <a:graphicFrameLocks noChangeAspect="1"/>
          </p:cNvGraphicFramePr>
          <p:nvPr>
            <p:ph/>
          </p:nvPr>
        </p:nvGraphicFramePr>
        <p:xfrm>
          <a:off x="196850" y="990600"/>
          <a:ext cx="8745538" cy="5678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812" name="Bitmap Image" r:id="rId3" imgW="9600000" imgH="5590476" progId="Paint.Picture">
                  <p:embed/>
                </p:oleObj>
              </mc:Choice>
              <mc:Fallback>
                <p:oleObj name="Bitmap Image" r:id="rId3" imgW="9600000" imgH="5590476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" y="990600"/>
                        <a:ext cx="8745538" cy="5678488"/>
                      </a:xfrm>
                      <a:prstGeom prst="rect">
                        <a:avLst/>
                      </a:prstGeom>
                      <a:noFill/>
                      <a:ln w="76200" cap="flat" cmpd="sng">
                        <a:solidFill>
                          <a:srgbClr val="000000"/>
                        </a:solidFill>
                        <a:prstDash val="solid"/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791" name="Oval 7"/>
          <p:cNvSpPr>
            <a:spLocks noChangeArrowheads="1"/>
          </p:cNvSpPr>
          <p:nvPr/>
        </p:nvSpPr>
        <p:spPr bwMode="auto">
          <a:xfrm>
            <a:off x="573088" y="4257675"/>
            <a:ext cx="241300" cy="666750"/>
          </a:xfrm>
          <a:prstGeom prst="ellips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792" name="Oval 8"/>
          <p:cNvSpPr>
            <a:spLocks noChangeArrowheads="1"/>
          </p:cNvSpPr>
          <p:nvPr/>
        </p:nvSpPr>
        <p:spPr bwMode="auto">
          <a:xfrm>
            <a:off x="2000250" y="5724525"/>
            <a:ext cx="158750" cy="5588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793" name="Oval 9"/>
          <p:cNvSpPr>
            <a:spLocks noChangeArrowheads="1"/>
          </p:cNvSpPr>
          <p:nvPr/>
        </p:nvSpPr>
        <p:spPr bwMode="auto">
          <a:xfrm>
            <a:off x="2633663" y="4065588"/>
            <a:ext cx="223837" cy="650875"/>
          </a:xfrm>
          <a:prstGeom prst="ellips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794" name="Oval 10"/>
          <p:cNvSpPr>
            <a:spLocks noChangeArrowheads="1"/>
          </p:cNvSpPr>
          <p:nvPr/>
        </p:nvSpPr>
        <p:spPr bwMode="auto">
          <a:xfrm>
            <a:off x="4040188" y="3663950"/>
            <a:ext cx="122237" cy="5461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795" name="Oval 11"/>
          <p:cNvSpPr>
            <a:spLocks noChangeArrowheads="1"/>
          </p:cNvSpPr>
          <p:nvPr/>
        </p:nvSpPr>
        <p:spPr bwMode="auto">
          <a:xfrm>
            <a:off x="4308475" y="2763838"/>
            <a:ext cx="241300" cy="725487"/>
          </a:xfrm>
          <a:prstGeom prst="ellips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796" name="Oval 12"/>
          <p:cNvSpPr>
            <a:spLocks noChangeArrowheads="1"/>
          </p:cNvSpPr>
          <p:nvPr/>
        </p:nvSpPr>
        <p:spPr bwMode="auto">
          <a:xfrm>
            <a:off x="5033963" y="3538538"/>
            <a:ext cx="204787" cy="782637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798" name="Oval 14"/>
          <p:cNvSpPr>
            <a:spLocks noChangeArrowheads="1"/>
          </p:cNvSpPr>
          <p:nvPr/>
        </p:nvSpPr>
        <p:spPr bwMode="auto">
          <a:xfrm>
            <a:off x="6461125" y="2382838"/>
            <a:ext cx="176213" cy="46355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799" name="Oval 15"/>
          <p:cNvSpPr>
            <a:spLocks noChangeArrowheads="1"/>
          </p:cNvSpPr>
          <p:nvPr/>
        </p:nvSpPr>
        <p:spPr bwMode="auto">
          <a:xfrm>
            <a:off x="7569200" y="2387600"/>
            <a:ext cx="307975" cy="46355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2800" name="Line 16"/>
          <p:cNvSpPr>
            <a:spLocks noChangeShapeType="1"/>
          </p:cNvSpPr>
          <p:nvPr/>
        </p:nvSpPr>
        <p:spPr bwMode="auto">
          <a:xfrm flipV="1">
            <a:off x="3082925" y="2582863"/>
            <a:ext cx="5205413" cy="366712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2802" name="Text Box 18"/>
          <p:cNvSpPr txBox="1">
            <a:spLocks noChangeArrowheads="1"/>
          </p:cNvSpPr>
          <p:nvPr/>
        </p:nvSpPr>
        <p:spPr bwMode="auto">
          <a:xfrm>
            <a:off x="203200" y="3776663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Dark Cloud Cover</a:t>
            </a:r>
          </a:p>
        </p:txBody>
      </p:sp>
      <p:sp>
        <p:nvSpPr>
          <p:cNvPr id="502803" name="Text Box 19"/>
          <p:cNvSpPr txBox="1">
            <a:spLocks noChangeArrowheads="1"/>
          </p:cNvSpPr>
          <p:nvPr/>
        </p:nvSpPr>
        <p:spPr bwMode="auto">
          <a:xfrm>
            <a:off x="2098675" y="5826125"/>
            <a:ext cx="933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Hammer</a:t>
            </a:r>
          </a:p>
        </p:txBody>
      </p:sp>
      <p:sp>
        <p:nvSpPr>
          <p:cNvPr id="502804" name="Text Box 20"/>
          <p:cNvSpPr txBox="1">
            <a:spLocks noChangeArrowheads="1"/>
          </p:cNvSpPr>
          <p:nvPr/>
        </p:nvSpPr>
        <p:spPr bwMode="auto">
          <a:xfrm>
            <a:off x="2143125" y="3582988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Dark Cloud Cover</a:t>
            </a:r>
          </a:p>
        </p:txBody>
      </p:sp>
      <p:sp>
        <p:nvSpPr>
          <p:cNvPr id="502805" name="Text Box 21"/>
          <p:cNvSpPr txBox="1">
            <a:spLocks noChangeArrowheads="1"/>
          </p:cNvSpPr>
          <p:nvPr/>
        </p:nvSpPr>
        <p:spPr bwMode="auto">
          <a:xfrm>
            <a:off x="3576638" y="4214813"/>
            <a:ext cx="11811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High-Wave</a:t>
            </a:r>
          </a:p>
        </p:txBody>
      </p:sp>
      <p:sp>
        <p:nvSpPr>
          <p:cNvPr id="502806" name="Text Box 22"/>
          <p:cNvSpPr txBox="1">
            <a:spLocks noChangeArrowheads="1"/>
          </p:cNvSpPr>
          <p:nvPr/>
        </p:nvSpPr>
        <p:spPr bwMode="auto">
          <a:xfrm>
            <a:off x="4983163" y="4048125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Bullish Engulfing</a:t>
            </a:r>
          </a:p>
        </p:txBody>
      </p:sp>
      <p:sp>
        <p:nvSpPr>
          <p:cNvPr id="502807" name="Text Box 23"/>
          <p:cNvSpPr txBox="1">
            <a:spLocks noChangeArrowheads="1"/>
          </p:cNvSpPr>
          <p:nvPr/>
        </p:nvSpPr>
        <p:spPr bwMode="auto">
          <a:xfrm>
            <a:off x="3878263" y="2286000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Bearish Engulfing</a:t>
            </a:r>
          </a:p>
        </p:txBody>
      </p:sp>
      <p:sp>
        <p:nvSpPr>
          <p:cNvPr id="502808" name="Text Box 24"/>
          <p:cNvSpPr txBox="1">
            <a:spLocks noChangeArrowheads="1"/>
          </p:cNvSpPr>
          <p:nvPr/>
        </p:nvSpPr>
        <p:spPr bwMode="auto">
          <a:xfrm>
            <a:off x="6254750" y="2870200"/>
            <a:ext cx="933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Hammer</a:t>
            </a:r>
          </a:p>
        </p:txBody>
      </p:sp>
      <p:sp>
        <p:nvSpPr>
          <p:cNvPr id="502809" name="Text Box 25"/>
          <p:cNvSpPr txBox="1">
            <a:spLocks noChangeArrowheads="1"/>
          </p:cNvSpPr>
          <p:nvPr/>
        </p:nvSpPr>
        <p:spPr bwMode="auto">
          <a:xfrm>
            <a:off x="7319963" y="2832100"/>
            <a:ext cx="93345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Hammer</a:t>
            </a:r>
          </a:p>
        </p:txBody>
      </p:sp>
      <p:sp>
        <p:nvSpPr>
          <p:cNvPr id="502810" name="Text Box 26"/>
          <p:cNvSpPr txBox="1">
            <a:spLocks noChangeArrowheads="1"/>
          </p:cNvSpPr>
          <p:nvPr/>
        </p:nvSpPr>
        <p:spPr bwMode="auto">
          <a:xfrm>
            <a:off x="369888" y="1123950"/>
            <a:ext cx="1822450" cy="415925"/>
          </a:xfrm>
          <a:prstGeom prst="rect">
            <a:avLst/>
          </a:prstGeom>
          <a:solidFill>
            <a:schemeClr val="tx1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Oil </a:t>
            </a:r>
            <a:r>
              <a:rPr lang="en-US" sz="1400">
                <a:solidFill>
                  <a:srgbClr val="000000"/>
                </a:solidFill>
                <a:effectLst/>
              </a:rPr>
              <a:t>(Daily Chart)</a:t>
            </a:r>
          </a:p>
        </p:txBody>
      </p:sp>
      <p:sp>
        <p:nvSpPr>
          <p:cNvPr id="502811" name="Rectangle 27"/>
          <p:cNvSpPr>
            <a:spLocks noChangeArrowheads="1"/>
          </p:cNvSpPr>
          <p:nvPr/>
        </p:nvSpPr>
        <p:spPr bwMode="auto">
          <a:xfrm>
            <a:off x="1892300" y="28575"/>
            <a:ext cx="5480050" cy="735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Bollinger Band</a:t>
            </a:r>
            <a:b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(بالینگر بند)</a:t>
            </a:r>
            <a:endParaRPr lang="en-US" sz="32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02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0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502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0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02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0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02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0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02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0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02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50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7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9" dur="1000"/>
                                        <p:tgtEl>
                                          <p:spTgt spid="502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0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50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50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0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91" grpId="0" animBg="1"/>
      <p:bldP spid="502792" grpId="0" animBg="1"/>
      <p:bldP spid="502793" grpId="0" animBg="1"/>
      <p:bldP spid="502794" grpId="0" animBg="1"/>
      <p:bldP spid="502795" grpId="0" animBg="1"/>
      <p:bldP spid="502796" grpId="0" animBg="1"/>
      <p:bldP spid="502798" grpId="0" animBg="1"/>
      <p:bldP spid="502799" grpId="0" animBg="1"/>
      <p:bldP spid="502800" grpId="0" animBg="1"/>
      <p:bldP spid="502802" grpId="0" autoUpdateAnimBg="0"/>
      <p:bldP spid="502803" grpId="0" autoUpdateAnimBg="0"/>
      <p:bldP spid="502804" grpId="0" autoUpdateAnimBg="0"/>
      <p:bldP spid="502805" grpId="0" autoUpdateAnimBg="0"/>
      <p:bldP spid="502806" grpId="0" autoUpdateAnimBg="0"/>
      <p:bldP spid="502807" grpId="0" autoUpdateAnimBg="0"/>
      <p:bldP spid="502808" grpId="0" autoUpdateAnimBg="0"/>
      <p:bldP spid="50280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44" name="Object 4"/>
          <p:cNvGraphicFramePr>
            <a:graphicFrameLocks noChangeAspect="1"/>
          </p:cNvGraphicFramePr>
          <p:nvPr/>
        </p:nvGraphicFramePr>
        <p:xfrm>
          <a:off x="247650" y="1023938"/>
          <a:ext cx="8645525" cy="560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58" name="Bitmap Image" r:id="rId4" imgW="9600000" imgH="5590476" progId="Paint.Picture">
                  <p:embed/>
                </p:oleObj>
              </mc:Choice>
              <mc:Fallback>
                <p:oleObj name="Bitmap Image" r:id="rId4" imgW="9600000" imgH="5590476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650" y="1023938"/>
                        <a:ext cx="8645525" cy="5608637"/>
                      </a:xfrm>
                      <a:prstGeom prst="rect">
                        <a:avLst/>
                      </a:prstGeom>
                      <a:noFill/>
                      <a:ln w="762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45" name="Text Box 5"/>
          <p:cNvSpPr txBox="1">
            <a:spLocks noChangeArrowheads="1"/>
          </p:cNvSpPr>
          <p:nvPr/>
        </p:nvSpPr>
        <p:spPr bwMode="auto">
          <a:xfrm>
            <a:off x="400050" y="1144588"/>
            <a:ext cx="1971675" cy="415925"/>
          </a:xfrm>
          <a:prstGeom prst="rect">
            <a:avLst/>
          </a:prstGeom>
          <a:solidFill>
            <a:schemeClr val="tx1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Gold </a:t>
            </a:r>
            <a:r>
              <a:rPr lang="en-US" sz="1400">
                <a:solidFill>
                  <a:srgbClr val="000000"/>
                </a:solidFill>
                <a:effectLst/>
              </a:rPr>
              <a:t>(Daily Chart)</a:t>
            </a:r>
          </a:p>
        </p:txBody>
      </p:sp>
      <p:sp>
        <p:nvSpPr>
          <p:cNvPr id="266246" name="Text Box 6"/>
          <p:cNvSpPr txBox="1">
            <a:spLocks noChangeArrowheads="1"/>
          </p:cNvSpPr>
          <p:nvPr/>
        </p:nvSpPr>
        <p:spPr bwMode="auto">
          <a:xfrm>
            <a:off x="419100" y="3568700"/>
            <a:ext cx="50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(1)</a:t>
            </a:r>
          </a:p>
        </p:txBody>
      </p:sp>
      <p:sp>
        <p:nvSpPr>
          <p:cNvPr id="266247" name="Text Box 7"/>
          <p:cNvSpPr txBox="1">
            <a:spLocks noChangeArrowheads="1"/>
          </p:cNvSpPr>
          <p:nvPr/>
        </p:nvSpPr>
        <p:spPr bwMode="auto">
          <a:xfrm>
            <a:off x="2603500" y="5956300"/>
            <a:ext cx="546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(2)</a:t>
            </a:r>
          </a:p>
        </p:txBody>
      </p:sp>
      <p:sp>
        <p:nvSpPr>
          <p:cNvPr id="266248" name="Text Box 8"/>
          <p:cNvSpPr txBox="1">
            <a:spLocks noChangeArrowheads="1"/>
          </p:cNvSpPr>
          <p:nvPr/>
        </p:nvSpPr>
        <p:spPr bwMode="auto">
          <a:xfrm>
            <a:off x="6642100" y="901700"/>
            <a:ext cx="546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(3)</a:t>
            </a:r>
          </a:p>
        </p:txBody>
      </p:sp>
      <p:sp>
        <p:nvSpPr>
          <p:cNvPr id="266249" name="Text Box 9"/>
          <p:cNvSpPr txBox="1">
            <a:spLocks noChangeArrowheads="1"/>
          </p:cNvSpPr>
          <p:nvPr/>
        </p:nvSpPr>
        <p:spPr bwMode="auto">
          <a:xfrm>
            <a:off x="7391400" y="2146300"/>
            <a:ext cx="800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(4)?</a:t>
            </a:r>
          </a:p>
        </p:txBody>
      </p:sp>
      <p:sp>
        <p:nvSpPr>
          <p:cNvPr id="266252" name="Line 12"/>
          <p:cNvSpPr>
            <a:spLocks noChangeShapeType="1"/>
          </p:cNvSpPr>
          <p:nvPr/>
        </p:nvSpPr>
        <p:spPr bwMode="auto">
          <a:xfrm>
            <a:off x="698500" y="4051300"/>
            <a:ext cx="1828800" cy="20193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53" name="Line 13"/>
          <p:cNvSpPr>
            <a:spLocks noChangeShapeType="1"/>
          </p:cNvSpPr>
          <p:nvPr/>
        </p:nvSpPr>
        <p:spPr bwMode="auto">
          <a:xfrm flipV="1">
            <a:off x="520700" y="4038600"/>
            <a:ext cx="63500" cy="2108200"/>
          </a:xfrm>
          <a:prstGeom prst="line">
            <a:avLst/>
          </a:prstGeom>
          <a:noFill/>
          <a:ln w="38100">
            <a:solidFill>
              <a:srgbClr val="00FF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54" name="Line 14"/>
          <p:cNvSpPr>
            <a:spLocks noChangeShapeType="1"/>
          </p:cNvSpPr>
          <p:nvPr/>
        </p:nvSpPr>
        <p:spPr bwMode="auto">
          <a:xfrm flipV="1">
            <a:off x="2667000" y="1092200"/>
            <a:ext cx="4572000" cy="4826000"/>
          </a:xfrm>
          <a:prstGeom prst="line">
            <a:avLst/>
          </a:prstGeom>
          <a:noFill/>
          <a:ln w="38100">
            <a:solidFill>
              <a:srgbClr val="00FF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55" name="Line 15"/>
          <p:cNvSpPr>
            <a:spLocks noChangeShapeType="1"/>
          </p:cNvSpPr>
          <p:nvPr/>
        </p:nvSpPr>
        <p:spPr bwMode="auto">
          <a:xfrm>
            <a:off x="7251700" y="1117600"/>
            <a:ext cx="584200" cy="990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57" name="Rectangle 17"/>
          <p:cNvSpPr>
            <a:spLocks noChangeArrowheads="1"/>
          </p:cNvSpPr>
          <p:nvPr/>
        </p:nvSpPr>
        <p:spPr bwMode="auto">
          <a:xfrm>
            <a:off x="1735138" y="42863"/>
            <a:ext cx="5480050" cy="735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Elliot Wave</a:t>
            </a:r>
            <a:b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(موج الیوت)</a:t>
            </a:r>
            <a:endParaRPr lang="en-US" sz="32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6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66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266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66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266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66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266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6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6" grpId="0" autoUpdateAnimBg="0"/>
      <p:bldP spid="266247" grpId="0" autoUpdateAnimBg="0"/>
      <p:bldP spid="266248" grpId="0" autoUpdateAnimBg="0"/>
      <p:bldP spid="266249" grpId="0" autoUpdateAnimBg="0"/>
      <p:bldP spid="266252" grpId="0" animBg="1"/>
      <p:bldP spid="266253" grpId="0" animBg="1"/>
      <p:bldP spid="266254" grpId="0" animBg="1"/>
      <p:bldP spid="26625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98692" name="Object 4"/>
          <p:cNvGraphicFramePr>
            <a:graphicFrameLocks noChangeAspect="1"/>
          </p:cNvGraphicFramePr>
          <p:nvPr>
            <p:ph/>
          </p:nvPr>
        </p:nvGraphicFramePr>
        <p:xfrm>
          <a:off x="282575" y="987425"/>
          <a:ext cx="8636000" cy="564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8718" name="Bitmap Image" r:id="rId3" imgW="9600000" imgH="5590476" progId="Paint.Picture">
                  <p:embed/>
                </p:oleObj>
              </mc:Choice>
              <mc:Fallback>
                <p:oleObj name="Bitmap Image" r:id="rId3" imgW="9600000" imgH="5590476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575" y="987425"/>
                        <a:ext cx="8636000" cy="5646738"/>
                      </a:xfrm>
                      <a:prstGeom prst="rect">
                        <a:avLst/>
                      </a:prstGeom>
                      <a:noFill/>
                      <a:ln w="76200" cap="flat" cmpd="sng">
                        <a:solidFill>
                          <a:srgbClr val="000000"/>
                        </a:solidFill>
                        <a:prstDash val="solid"/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8694" name="Rectangle 6"/>
          <p:cNvSpPr>
            <a:spLocks noChangeArrowheads="1"/>
          </p:cNvSpPr>
          <p:nvPr/>
        </p:nvSpPr>
        <p:spPr bwMode="auto">
          <a:xfrm>
            <a:off x="1735138" y="42863"/>
            <a:ext cx="5480050" cy="735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Corrective Wave (4)?</a:t>
            </a:r>
            <a:br>
              <a:rPr lang="en-US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</a:br>
            <a:r>
              <a:rPr lang="fa-IR" sz="32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(موج اصلاحی)</a:t>
            </a:r>
            <a:endParaRPr lang="en-US" sz="32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498695" name="Text Box 7"/>
          <p:cNvSpPr txBox="1">
            <a:spLocks noChangeArrowheads="1"/>
          </p:cNvSpPr>
          <p:nvPr/>
        </p:nvSpPr>
        <p:spPr bwMode="auto">
          <a:xfrm>
            <a:off x="468313" y="1076325"/>
            <a:ext cx="2154237" cy="415925"/>
          </a:xfrm>
          <a:prstGeom prst="rect">
            <a:avLst/>
          </a:prstGeom>
          <a:solidFill>
            <a:schemeClr val="tx1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000">
                <a:solidFill>
                  <a:srgbClr val="000000"/>
                </a:solidFill>
                <a:effectLst/>
              </a:rPr>
              <a:t>Gold </a:t>
            </a:r>
            <a:r>
              <a:rPr lang="en-US" sz="1400">
                <a:solidFill>
                  <a:srgbClr val="000000"/>
                </a:solidFill>
                <a:effectLst/>
              </a:rPr>
              <a:t>(Weekly Chart)</a:t>
            </a:r>
          </a:p>
        </p:txBody>
      </p:sp>
      <p:sp>
        <p:nvSpPr>
          <p:cNvPr id="498696" name="Line 8"/>
          <p:cNvSpPr>
            <a:spLocks noChangeShapeType="1"/>
          </p:cNvSpPr>
          <p:nvPr/>
        </p:nvSpPr>
        <p:spPr bwMode="auto">
          <a:xfrm flipV="1">
            <a:off x="6122988" y="2960688"/>
            <a:ext cx="1863725" cy="165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8698" name="Oval 10"/>
          <p:cNvSpPr>
            <a:spLocks noChangeArrowheads="1"/>
          </p:cNvSpPr>
          <p:nvPr/>
        </p:nvSpPr>
        <p:spPr bwMode="auto">
          <a:xfrm>
            <a:off x="5456238" y="1495425"/>
            <a:ext cx="284162" cy="533400"/>
          </a:xfrm>
          <a:prstGeom prst="ellips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8699" name="Oval 11"/>
          <p:cNvSpPr>
            <a:spLocks noChangeArrowheads="1"/>
          </p:cNvSpPr>
          <p:nvPr/>
        </p:nvSpPr>
        <p:spPr bwMode="auto">
          <a:xfrm>
            <a:off x="6062663" y="2457450"/>
            <a:ext cx="187325" cy="6604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8700" name="Oval 12"/>
          <p:cNvSpPr>
            <a:spLocks noChangeArrowheads="1"/>
          </p:cNvSpPr>
          <p:nvPr/>
        </p:nvSpPr>
        <p:spPr bwMode="auto">
          <a:xfrm>
            <a:off x="6327775" y="1835150"/>
            <a:ext cx="250825" cy="571500"/>
          </a:xfrm>
          <a:prstGeom prst="ellipse">
            <a:avLst/>
          </a:prstGeom>
          <a:noFill/>
          <a:ln w="3810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8709" name="Oval 21"/>
          <p:cNvSpPr>
            <a:spLocks noChangeArrowheads="1"/>
          </p:cNvSpPr>
          <p:nvPr/>
        </p:nvSpPr>
        <p:spPr bwMode="auto">
          <a:xfrm>
            <a:off x="7073900" y="2551113"/>
            <a:ext cx="136525" cy="596900"/>
          </a:xfrm>
          <a:prstGeom prst="ellipse">
            <a:avLst/>
          </a:pr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8710" name="Text Box 22"/>
          <p:cNvSpPr txBox="1">
            <a:spLocks noChangeArrowheads="1"/>
          </p:cNvSpPr>
          <p:nvPr/>
        </p:nvSpPr>
        <p:spPr bwMode="auto">
          <a:xfrm>
            <a:off x="5310188" y="1106488"/>
            <a:ext cx="546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(3)</a:t>
            </a:r>
          </a:p>
        </p:txBody>
      </p:sp>
      <p:sp>
        <p:nvSpPr>
          <p:cNvPr id="498711" name="Text Box 23"/>
          <p:cNvSpPr txBox="1">
            <a:spLocks noChangeArrowheads="1"/>
          </p:cNvSpPr>
          <p:nvPr/>
        </p:nvSpPr>
        <p:spPr bwMode="auto">
          <a:xfrm>
            <a:off x="4587875" y="1465263"/>
            <a:ext cx="1028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Hanging Man</a:t>
            </a:r>
          </a:p>
        </p:txBody>
      </p:sp>
      <p:sp>
        <p:nvSpPr>
          <p:cNvPr id="498712" name="Text Box 24"/>
          <p:cNvSpPr txBox="1">
            <a:spLocks noChangeArrowheads="1"/>
          </p:cNvSpPr>
          <p:nvPr/>
        </p:nvSpPr>
        <p:spPr bwMode="auto">
          <a:xfrm>
            <a:off x="5672138" y="3116263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Piercing Line</a:t>
            </a:r>
          </a:p>
        </p:txBody>
      </p:sp>
      <p:sp>
        <p:nvSpPr>
          <p:cNvPr id="498714" name="Text Box 26"/>
          <p:cNvSpPr txBox="1">
            <a:spLocks noChangeArrowheads="1"/>
          </p:cNvSpPr>
          <p:nvPr/>
        </p:nvSpPr>
        <p:spPr bwMode="auto">
          <a:xfrm>
            <a:off x="5899150" y="1384300"/>
            <a:ext cx="11811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Dark Cloud Cover</a:t>
            </a:r>
          </a:p>
        </p:txBody>
      </p:sp>
      <p:sp>
        <p:nvSpPr>
          <p:cNvPr id="498715" name="Text Box 27"/>
          <p:cNvSpPr txBox="1">
            <a:spLocks noChangeArrowheads="1"/>
          </p:cNvSpPr>
          <p:nvPr/>
        </p:nvSpPr>
        <p:spPr bwMode="auto">
          <a:xfrm>
            <a:off x="7462838" y="2951163"/>
            <a:ext cx="8001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(4)?</a:t>
            </a:r>
          </a:p>
        </p:txBody>
      </p:sp>
      <p:sp>
        <p:nvSpPr>
          <p:cNvPr id="498697" name="Line 9"/>
          <p:cNvSpPr>
            <a:spLocks noChangeShapeType="1"/>
          </p:cNvSpPr>
          <p:nvPr/>
        </p:nvSpPr>
        <p:spPr bwMode="auto">
          <a:xfrm>
            <a:off x="5583238" y="1560513"/>
            <a:ext cx="2420937" cy="9461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8717" name="Text Box 29"/>
          <p:cNvSpPr txBox="1">
            <a:spLocks noChangeArrowheads="1"/>
          </p:cNvSpPr>
          <p:nvPr/>
        </p:nvSpPr>
        <p:spPr bwMode="auto">
          <a:xfrm>
            <a:off x="6573838" y="3084513"/>
            <a:ext cx="11811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Hammer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98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98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98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98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98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98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1000"/>
                                        <p:tgtEl>
                                          <p:spTgt spid="498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49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9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4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1000"/>
                                        <p:tgtEl>
                                          <p:spTgt spid="498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6" grpId="0" animBg="1"/>
      <p:bldP spid="498698" grpId="0" animBg="1"/>
      <p:bldP spid="498699" grpId="0" animBg="1"/>
      <p:bldP spid="498700" grpId="0" animBg="1"/>
      <p:bldP spid="498709" grpId="0" animBg="1"/>
      <p:bldP spid="498710" grpId="0" autoUpdateAnimBg="0"/>
      <p:bldP spid="498711" grpId="0" autoUpdateAnimBg="0"/>
      <p:bldP spid="498712" grpId="0" autoUpdateAnimBg="0"/>
      <p:bldP spid="498714" grpId="0" autoUpdateAnimBg="0"/>
      <p:bldP spid="498715" grpId="0" autoUpdateAnimBg="0"/>
      <p:bldP spid="498697" grpId="0" animBg="1"/>
      <p:bldP spid="498717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818" name="Rectangle 2"/>
          <p:cNvSpPr>
            <a:spLocks noChangeArrowheads="1"/>
          </p:cNvSpPr>
          <p:nvPr/>
        </p:nvSpPr>
        <p:spPr bwMode="auto">
          <a:xfrm>
            <a:off x="2336800" y="711200"/>
            <a:ext cx="4630738" cy="827088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6819" name="Rectangle 3"/>
          <p:cNvSpPr>
            <a:spLocks noChangeArrowheads="1"/>
          </p:cNvSpPr>
          <p:nvPr/>
        </p:nvSpPr>
        <p:spPr bwMode="auto">
          <a:xfrm>
            <a:off x="812800" y="1739900"/>
            <a:ext cx="7835900" cy="45720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6820" name="Rectangle 4"/>
          <p:cNvSpPr>
            <a:spLocks noGrp="1" noChangeArrowheads="1"/>
          </p:cNvSpPr>
          <p:nvPr>
            <p:ph type="title"/>
          </p:nvPr>
        </p:nvSpPr>
        <p:spPr>
          <a:xfrm>
            <a:off x="1806575" y="409575"/>
            <a:ext cx="5705475" cy="1371600"/>
          </a:xfrm>
        </p:spPr>
        <p:txBody>
          <a:bodyPr/>
          <a:lstStyle/>
          <a:p>
            <a:r>
              <a:rPr lang="fa-IR">
                <a:solidFill>
                  <a:schemeClr val="tx1"/>
                </a:solidFill>
              </a:rPr>
              <a:t>قواعد معامله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468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033463" y="1984375"/>
            <a:ext cx="7391400" cy="4114800"/>
          </a:xfrm>
        </p:spPr>
        <p:txBody>
          <a:bodyPr/>
          <a:lstStyle/>
          <a:p>
            <a:pPr algn="r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None/>
            </a:pPr>
            <a:r>
              <a:rPr lang="fa-IR" sz="2400"/>
              <a:t>1-همیشه منتظر بمانید تا </a:t>
            </a:r>
            <a:r>
              <a:rPr lang="fa-IR" sz="2400">
                <a:solidFill>
                  <a:srgbClr val="00FF00"/>
                </a:solidFill>
              </a:rPr>
              <a:t>کندل فعلی</a:t>
            </a:r>
            <a:r>
              <a:rPr lang="fa-IR" sz="2400"/>
              <a:t> کلوز شود تا قصد معاملاتی شما تائید گردد.</a:t>
            </a:r>
            <a:endParaRPr lang="en-GB" sz="2400"/>
          </a:p>
          <a:p>
            <a:pPr algn="r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None/>
            </a:pPr>
            <a:endParaRPr lang="en-GB" sz="1200"/>
          </a:p>
          <a:p>
            <a:pPr algn="r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None/>
            </a:pPr>
            <a:r>
              <a:rPr lang="fa-IR" sz="2400"/>
              <a:t>2-برای معامله </a:t>
            </a:r>
            <a:r>
              <a:rPr lang="fa-IR" sz="2400">
                <a:solidFill>
                  <a:srgbClr val="FFFF00"/>
                </a:solidFill>
              </a:rPr>
              <a:t>به تنهایی</a:t>
            </a:r>
            <a:r>
              <a:rPr lang="fa-IR" sz="2400"/>
              <a:t> به کندلها اکتفا </a:t>
            </a:r>
            <a:r>
              <a:rPr lang="fa-IR" sz="2400" b="1"/>
              <a:t>نکنید</a:t>
            </a:r>
            <a:r>
              <a:rPr lang="fa-IR" sz="2400"/>
              <a:t>.</a:t>
            </a:r>
            <a:r>
              <a:rPr lang="en-US" sz="2400"/>
              <a:t> </a:t>
            </a:r>
            <a:endParaRPr lang="en-GB" sz="2400"/>
          </a:p>
          <a:p>
            <a:pPr algn="r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None/>
            </a:pPr>
            <a:endParaRPr lang="en-GB" sz="1200"/>
          </a:p>
          <a:p>
            <a:pPr algn="r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None/>
            </a:pPr>
            <a:r>
              <a:rPr lang="fa-IR" sz="2400"/>
              <a:t>3-همیشه نسبت </a:t>
            </a:r>
            <a:r>
              <a:rPr lang="fa-IR" sz="2400">
                <a:solidFill>
                  <a:srgbClr val="FF0000"/>
                </a:solidFill>
              </a:rPr>
              <a:t>ریسک</a:t>
            </a:r>
            <a:r>
              <a:rPr lang="fa-IR" sz="2400"/>
              <a:t>/</a:t>
            </a:r>
            <a:r>
              <a:rPr lang="fa-IR" sz="2400">
                <a:solidFill>
                  <a:srgbClr val="00FF00"/>
                </a:solidFill>
              </a:rPr>
              <a:t>ریوارد</a:t>
            </a:r>
            <a:r>
              <a:rPr lang="fa-IR" sz="2400"/>
              <a:t> </a:t>
            </a:r>
            <a:r>
              <a:rPr lang="fa-IR" sz="1800"/>
              <a:t>(احتمال ضرر/احتمال سود</a:t>
            </a:r>
            <a:r>
              <a:rPr lang="fa-IR" sz="1800">
                <a:cs typeface="Arial" charset="0"/>
              </a:rPr>
              <a:t>)</a:t>
            </a:r>
            <a:r>
              <a:rPr lang="fa-IR" sz="2400"/>
              <a:t> را قبل از انجام معامله ای که بر اساس سیگنالهای صادره از کندلهاست، در نظر داشته باشید.</a:t>
            </a:r>
            <a:endParaRPr lang="en-GB" sz="2400"/>
          </a:p>
          <a:p>
            <a:pPr algn="r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None/>
            </a:pPr>
            <a:endParaRPr lang="en-GB" sz="1200"/>
          </a:p>
          <a:p>
            <a:pPr algn="r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None/>
            </a:pPr>
            <a:r>
              <a:rPr lang="fa-IR" sz="2400"/>
              <a:t>4-کندلها </a:t>
            </a:r>
            <a:r>
              <a:rPr lang="fa-IR" sz="2400">
                <a:solidFill>
                  <a:srgbClr val="66FF33"/>
                </a:solidFill>
              </a:rPr>
              <a:t>حد سود</a:t>
            </a:r>
            <a:r>
              <a:rPr lang="fa-IR" sz="2400"/>
              <a:t> معامله را ارائه نمی دهند.</a:t>
            </a:r>
            <a:endParaRPr lang="en-GB" sz="2400">
              <a:solidFill>
                <a:srgbClr val="66FF33"/>
              </a:solidFill>
            </a:endParaRPr>
          </a:p>
          <a:p>
            <a:pPr algn="r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None/>
            </a:pPr>
            <a:endParaRPr lang="en-GB" sz="1200"/>
          </a:p>
          <a:p>
            <a:pPr algn="r">
              <a:lnSpc>
                <a:spcPct val="90000"/>
              </a:lnSpc>
              <a:buClr>
                <a:schemeClr val="folHlink"/>
              </a:buClr>
              <a:buFont typeface="Wingdings" pitchFamily="2" charset="2"/>
              <a:buNone/>
            </a:pPr>
            <a:r>
              <a:rPr lang="fa-IR" sz="2400"/>
              <a:t>5-اهمیت </a:t>
            </a:r>
            <a:r>
              <a:rPr lang="fa-IR" sz="2400">
                <a:solidFill>
                  <a:srgbClr val="FF0000"/>
                </a:solidFill>
              </a:rPr>
              <a:t>استاپ لاس(حد ضرر</a:t>
            </a:r>
            <a:r>
              <a:rPr lang="fa-IR" sz="2400">
                <a:solidFill>
                  <a:srgbClr val="FF0000"/>
                </a:solidFill>
                <a:cs typeface="Arial" charset="0"/>
              </a:rPr>
              <a:t>)</a:t>
            </a:r>
            <a:r>
              <a:rPr lang="fa-IR" sz="2400"/>
              <a:t> را هیچگاه فراموش نکنید.</a:t>
            </a:r>
            <a:endParaRPr lang="en-US" sz="240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770" name="Rectangle 2"/>
          <p:cNvSpPr>
            <a:spLocks noChangeArrowheads="1"/>
          </p:cNvSpPr>
          <p:nvPr/>
        </p:nvSpPr>
        <p:spPr bwMode="auto">
          <a:xfrm>
            <a:off x="1308100" y="977900"/>
            <a:ext cx="6553200" cy="4775200"/>
          </a:xfrm>
          <a:prstGeom prst="rect">
            <a:avLst/>
          </a:prstGeom>
          <a:solidFill>
            <a:schemeClr val="bg2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4771" name="Text Box 3"/>
          <p:cNvSpPr txBox="1">
            <a:spLocks noChangeArrowheads="1"/>
          </p:cNvSpPr>
          <p:nvPr/>
        </p:nvSpPr>
        <p:spPr bwMode="auto">
          <a:xfrm>
            <a:off x="2070100" y="1203325"/>
            <a:ext cx="51308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fa-IR" sz="2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احساسات انسانی</a:t>
            </a:r>
          </a:p>
          <a:p>
            <a:pPr>
              <a:spcBef>
                <a:spcPct val="50000"/>
              </a:spcBef>
            </a:pPr>
            <a:r>
              <a:rPr lang="fa-IR" sz="24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محرک اصلی بازار است.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544772" name="Text Box 4"/>
          <p:cNvSpPr txBox="1">
            <a:spLocks noChangeArrowheads="1"/>
          </p:cNvSpPr>
          <p:nvPr/>
        </p:nvSpPr>
        <p:spPr bwMode="auto">
          <a:xfrm>
            <a:off x="1620838" y="2659063"/>
            <a:ext cx="5981700" cy="204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32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تحلیل کندلی</a:t>
            </a:r>
          </a:p>
          <a:p>
            <a:pPr>
              <a:spcBef>
                <a:spcPct val="50000"/>
              </a:spcBef>
            </a:pP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  <a:r>
              <a:rPr lang="fa-IR" sz="32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بی نظیر در اندازه گیری </a:t>
            </a:r>
          </a:p>
          <a:p>
            <a:pPr>
              <a:spcBef>
                <a:spcPct val="50000"/>
              </a:spcBef>
            </a:pPr>
            <a:r>
              <a:rPr lang="fa-IR" sz="32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روانشناسی بازار.</a:t>
            </a:r>
            <a:r>
              <a:rPr lang="en-US" sz="32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</a:t>
            </a:r>
          </a:p>
        </p:txBody>
      </p:sp>
      <p:sp>
        <p:nvSpPr>
          <p:cNvPr id="54477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  <p:sp>
        <p:nvSpPr>
          <p:cNvPr id="544774" name="Text Box 6"/>
          <p:cNvSpPr txBox="1">
            <a:spLocks noChangeArrowheads="1"/>
          </p:cNvSpPr>
          <p:nvPr/>
        </p:nvSpPr>
        <p:spPr bwMode="auto">
          <a:xfrm>
            <a:off x="6178550" y="6138863"/>
            <a:ext cx="2965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Presentation slides</a:t>
            </a:r>
            <a:b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200">
                <a:effectLst>
                  <a:outerShdw blurRad="38100" dist="38100" dir="2700000" algn="tl">
                    <a:srgbClr val="000000"/>
                  </a:outerShdw>
                </a:effectLst>
              </a:rPr>
              <a:t>designed by Ron William</a:t>
            </a:r>
          </a:p>
        </p:txBody>
      </p:sp>
      <p:sp>
        <p:nvSpPr>
          <p:cNvPr id="544775" name="Text Box 7"/>
          <p:cNvSpPr txBox="1">
            <a:spLocks noChangeArrowheads="1"/>
          </p:cNvSpPr>
          <p:nvPr/>
        </p:nvSpPr>
        <p:spPr bwMode="auto">
          <a:xfrm>
            <a:off x="171450" y="6018213"/>
            <a:ext cx="2965450" cy="70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16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ترجمه و بازسازی :</a:t>
            </a:r>
          </a:p>
          <a:p>
            <a:pPr>
              <a:spcBef>
                <a:spcPct val="50000"/>
              </a:spcBef>
            </a:pPr>
            <a:r>
              <a:rPr lang="fa-IR" sz="16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سید امیر بابک تیموریان</a:t>
            </a:r>
            <a:endParaRPr lang="en-US" sz="16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530" name="Rectangle 2"/>
          <p:cNvSpPr>
            <a:spLocks noChangeArrowheads="1"/>
          </p:cNvSpPr>
          <p:nvPr/>
        </p:nvSpPr>
        <p:spPr bwMode="auto">
          <a:xfrm>
            <a:off x="292100" y="654050"/>
            <a:ext cx="8597900" cy="601345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31" name="Line 3"/>
          <p:cNvSpPr>
            <a:spLocks noChangeShapeType="1"/>
          </p:cNvSpPr>
          <p:nvPr/>
        </p:nvSpPr>
        <p:spPr bwMode="auto">
          <a:xfrm>
            <a:off x="2438400" y="2286000"/>
            <a:ext cx="28892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32" name="Rectangle 4"/>
          <p:cNvSpPr>
            <a:spLocks noChangeArrowheads="1"/>
          </p:cNvSpPr>
          <p:nvPr/>
        </p:nvSpPr>
        <p:spPr bwMode="auto">
          <a:xfrm>
            <a:off x="5867400" y="2971800"/>
            <a:ext cx="762000" cy="2514600"/>
          </a:xfrm>
          <a:prstGeom prst="rect">
            <a:avLst/>
          </a:prstGeom>
          <a:solidFill>
            <a:srgbClr val="000000"/>
          </a:solidFill>
          <a:ln w="317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33" name="Text Box 5"/>
          <p:cNvSpPr txBox="1">
            <a:spLocks noChangeArrowheads="1"/>
          </p:cNvSpPr>
          <p:nvPr/>
        </p:nvSpPr>
        <p:spPr bwMode="auto">
          <a:xfrm>
            <a:off x="990600" y="738188"/>
            <a:ext cx="3200400" cy="1265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sz="3000">
                <a:effectLst/>
                <a:latin typeface="Tahoma" pitchFamily="34" charset="0"/>
              </a:rPr>
              <a:t>کندل صعودی</a:t>
            </a:r>
          </a:p>
          <a:p>
            <a:r>
              <a:rPr lang="en-US" sz="2700">
                <a:solidFill>
                  <a:srgbClr val="66FF33"/>
                </a:solidFill>
                <a:effectLst/>
                <a:latin typeface="Tahoma" pitchFamily="34" charset="0"/>
              </a:rPr>
              <a:t>Bullish</a:t>
            </a:r>
          </a:p>
          <a:p>
            <a:r>
              <a:rPr lang="fa-IR" sz="2000">
                <a:effectLst/>
                <a:latin typeface="Tahoma" pitchFamily="34" charset="0"/>
              </a:rPr>
              <a:t>(با بدنه اصلی سفید)</a:t>
            </a:r>
            <a:endParaRPr lang="en-US" sz="2000" b="0">
              <a:effectLst/>
              <a:latin typeface="Tahoma" pitchFamily="34" charset="0"/>
            </a:endParaRPr>
          </a:p>
        </p:txBody>
      </p:sp>
      <p:sp>
        <p:nvSpPr>
          <p:cNvPr id="534534" name="Line 6"/>
          <p:cNvSpPr>
            <a:spLocks noChangeShapeType="1"/>
          </p:cNvSpPr>
          <p:nvPr/>
        </p:nvSpPr>
        <p:spPr bwMode="auto">
          <a:xfrm>
            <a:off x="6248400" y="2286000"/>
            <a:ext cx="0" cy="3846513"/>
          </a:xfrm>
          <a:prstGeom prst="line">
            <a:avLst/>
          </a:prstGeom>
          <a:noFill/>
          <a:ln w="635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35" name="Line 7"/>
          <p:cNvSpPr>
            <a:spLocks noChangeShapeType="1"/>
          </p:cNvSpPr>
          <p:nvPr/>
        </p:nvSpPr>
        <p:spPr bwMode="auto">
          <a:xfrm>
            <a:off x="2057400" y="2971800"/>
            <a:ext cx="2889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36" name="Line 8"/>
          <p:cNvSpPr>
            <a:spLocks noChangeShapeType="1"/>
          </p:cNvSpPr>
          <p:nvPr/>
        </p:nvSpPr>
        <p:spPr bwMode="auto">
          <a:xfrm>
            <a:off x="2057400" y="5486400"/>
            <a:ext cx="288925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37" name="Line 9"/>
          <p:cNvSpPr>
            <a:spLocks noChangeShapeType="1"/>
          </p:cNvSpPr>
          <p:nvPr/>
        </p:nvSpPr>
        <p:spPr bwMode="auto">
          <a:xfrm>
            <a:off x="2438400" y="6096000"/>
            <a:ext cx="2889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38" name="Line 10"/>
          <p:cNvSpPr>
            <a:spLocks noChangeShapeType="1"/>
          </p:cNvSpPr>
          <p:nvPr/>
        </p:nvSpPr>
        <p:spPr bwMode="auto">
          <a:xfrm>
            <a:off x="6324600" y="2286000"/>
            <a:ext cx="287338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39" name="Text Box 11"/>
          <p:cNvSpPr txBox="1">
            <a:spLocks noChangeArrowheads="1"/>
          </p:cNvSpPr>
          <p:nvPr/>
        </p:nvSpPr>
        <p:spPr bwMode="auto">
          <a:xfrm>
            <a:off x="6629400" y="2133600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>
                <a:solidFill>
                  <a:srgbClr val="FFFF00"/>
                </a:solidFill>
                <a:effectLst/>
                <a:latin typeface="Tahoma" pitchFamily="34" charset="0"/>
              </a:rPr>
              <a:t>High</a:t>
            </a:r>
            <a:endParaRPr lang="en-US" sz="2400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534540" name="Line 12"/>
          <p:cNvSpPr>
            <a:spLocks noChangeShapeType="1"/>
          </p:cNvSpPr>
          <p:nvPr/>
        </p:nvSpPr>
        <p:spPr bwMode="auto">
          <a:xfrm>
            <a:off x="6705600" y="5468938"/>
            <a:ext cx="287338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41" name="Text Box 13"/>
          <p:cNvSpPr txBox="1">
            <a:spLocks noChangeArrowheads="1"/>
          </p:cNvSpPr>
          <p:nvPr/>
        </p:nvSpPr>
        <p:spPr bwMode="auto">
          <a:xfrm>
            <a:off x="7010400" y="5240338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>
                <a:effectLst/>
                <a:latin typeface="Tahoma" pitchFamily="34" charset="0"/>
              </a:rPr>
              <a:t>Close</a:t>
            </a:r>
            <a:endParaRPr lang="en-US" sz="2400">
              <a:effectLst/>
              <a:latin typeface="Tahoma" pitchFamily="34" charset="0"/>
            </a:endParaRPr>
          </a:p>
        </p:txBody>
      </p:sp>
      <p:sp>
        <p:nvSpPr>
          <p:cNvPr id="534542" name="Text Box 14"/>
          <p:cNvSpPr txBox="1">
            <a:spLocks noChangeArrowheads="1"/>
          </p:cNvSpPr>
          <p:nvPr/>
        </p:nvSpPr>
        <p:spPr bwMode="auto">
          <a:xfrm>
            <a:off x="7010400" y="27686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>
                <a:effectLst/>
                <a:latin typeface="Tahoma" pitchFamily="34" charset="0"/>
              </a:rPr>
              <a:t>Open</a:t>
            </a:r>
            <a:endParaRPr lang="en-US" sz="2400">
              <a:effectLst/>
              <a:latin typeface="Tahoma" pitchFamily="34" charset="0"/>
            </a:endParaRPr>
          </a:p>
        </p:txBody>
      </p:sp>
      <p:sp>
        <p:nvSpPr>
          <p:cNvPr id="534543" name="Line 15"/>
          <p:cNvSpPr>
            <a:spLocks noChangeShapeType="1"/>
          </p:cNvSpPr>
          <p:nvPr/>
        </p:nvSpPr>
        <p:spPr bwMode="auto">
          <a:xfrm>
            <a:off x="6718300" y="2970213"/>
            <a:ext cx="287338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44" name="Text Box 16"/>
          <p:cNvSpPr txBox="1">
            <a:spLocks noChangeArrowheads="1"/>
          </p:cNvSpPr>
          <p:nvPr/>
        </p:nvSpPr>
        <p:spPr bwMode="auto">
          <a:xfrm>
            <a:off x="6629400" y="586740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>
                <a:solidFill>
                  <a:srgbClr val="FFFF00"/>
                </a:solidFill>
                <a:effectLst/>
                <a:latin typeface="Tahoma" pitchFamily="34" charset="0"/>
              </a:rPr>
              <a:t>Low</a:t>
            </a:r>
            <a:endParaRPr lang="en-US" sz="2400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534545" name="Line 17"/>
          <p:cNvSpPr>
            <a:spLocks noChangeShapeType="1"/>
          </p:cNvSpPr>
          <p:nvPr/>
        </p:nvSpPr>
        <p:spPr bwMode="auto">
          <a:xfrm>
            <a:off x="6324600" y="6096000"/>
            <a:ext cx="287338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47" name="Line 19"/>
          <p:cNvSpPr>
            <a:spLocks noChangeShapeType="1"/>
          </p:cNvSpPr>
          <p:nvPr/>
        </p:nvSpPr>
        <p:spPr bwMode="auto">
          <a:xfrm flipH="1">
            <a:off x="2806700" y="2286000"/>
            <a:ext cx="12700" cy="3819525"/>
          </a:xfrm>
          <a:prstGeom prst="line">
            <a:avLst/>
          </a:prstGeom>
          <a:noFill/>
          <a:ln w="635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48" name="Rectangle 20"/>
          <p:cNvSpPr>
            <a:spLocks noChangeArrowheads="1"/>
          </p:cNvSpPr>
          <p:nvPr/>
        </p:nvSpPr>
        <p:spPr bwMode="auto">
          <a:xfrm>
            <a:off x="2438400" y="2971800"/>
            <a:ext cx="760413" cy="2514600"/>
          </a:xfrm>
          <a:prstGeom prst="rect">
            <a:avLst/>
          </a:prstGeom>
          <a:solidFill>
            <a:srgbClr val="FFFFFF"/>
          </a:solidFill>
          <a:ln w="317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49" name="Text Box 21"/>
          <p:cNvSpPr txBox="1">
            <a:spLocks noChangeArrowheads="1"/>
          </p:cNvSpPr>
          <p:nvPr/>
        </p:nvSpPr>
        <p:spPr bwMode="auto">
          <a:xfrm>
            <a:off x="1676400" y="5867400"/>
            <a:ext cx="76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>
                <a:solidFill>
                  <a:srgbClr val="FFFF00"/>
                </a:solidFill>
                <a:effectLst/>
                <a:latin typeface="Tahoma" pitchFamily="34" charset="0"/>
              </a:rPr>
              <a:t>Low</a:t>
            </a:r>
            <a:endParaRPr lang="en-US" sz="2400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534550" name="Text Box 22"/>
          <p:cNvSpPr txBox="1">
            <a:spLocks noChangeArrowheads="1"/>
          </p:cNvSpPr>
          <p:nvPr/>
        </p:nvSpPr>
        <p:spPr bwMode="auto">
          <a:xfrm>
            <a:off x="1143000" y="27432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>
                <a:effectLst/>
                <a:latin typeface="Tahoma" pitchFamily="34" charset="0"/>
              </a:rPr>
              <a:t>Close</a:t>
            </a:r>
            <a:endParaRPr lang="en-US" sz="2400">
              <a:effectLst/>
              <a:latin typeface="Tahoma" pitchFamily="34" charset="0"/>
            </a:endParaRPr>
          </a:p>
        </p:txBody>
      </p:sp>
      <p:sp>
        <p:nvSpPr>
          <p:cNvPr id="534551" name="Text Box 23"/>
          <p:cNvSpPr txBox="1">
            <a:spLocks noChangeArrowheads="1"/>
          </p:cNvSpPr>
          <p:nvPr/>
        </p:nvSpPr>
        <p:spPr bwMode="auto">
          <a:xfrm>
            <a:off x="1143000" y="52578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>
                <a:effectLst/>
                <a:latin typeface="Tahoma" pitchFamily="34" charset="0"/>
              </a:rPr>
              <a:t>Open</a:t>
            </a:r>
            <a:endParaRPr lang="en-US" sz="2400">
              <a:effectLst/>
              <a:latin typeface="Tahoma" pitchFamily="34" charset="0"/>
            </a:endParaRPr>
          </a:p>
        </p:txBody>
      </p:sp>
      <p:sp>
        <p:nvSpPr>
          <p:cNvPr id="534552" name="Text Box 24"/>
          <p:cNvSpPr txBox="1">
            <a:spLocks noChangeArrowheads="1"/>
          </p:cNvSpPr>
          <p:nvPr/>
        </p:nvSpPr>
        <p:spPr bwMode="auto">
          <a:xfrm>
            <a:off x="1600200" y="2133600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>
                <a:solidFill>
                  <a:srgbClr val="FFFF00"/>
                </a:solidFill>
                <a:effectLst/>
                <a:latin typeface="Tahoma" pitchFamily="34" charset="0"/>
              </a:rPr>
              <a:t>High</a:t>
            </a:r>
            <a:endParaRPr lang="en-US" sz="2400">
              <a:solidFill>
                <a:srgbClr val="FFFF00"/>
              </a:solidFill>
              <a:effectLst/>
              <a:latin typeface="Tahoma" pitchFamily="34" charset="0"/>
            </a:endParaRPr>
          </a:p>
        </p:txBody>
      </p:sp>
      <p:sp>
        <p:nvSpPr>
          <p:cNvPr id="534553" name="Line 25"/>
          <p:cNvSpPr>
            <a:spLocks noChangeShapeType="1"/>
          </p:cNvSpPr>
          <p:nvPr/>
        </p:nvSpPr>
        <p:spPr bwMode="auto">
          <a:xfrm flipV="1">
            <a:off x="2133600" y="3048000"/>
            <a:ext cx="0" cy="2312988"/>
          </a:xfrm>
          <a:prstGeom prst="line">
            <a:avLst/>
          </a:prstGeom>
          <a:noFill/>
          <a:ln w="127000">
            <a:solidFill>
              <a:srgbClr val="00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54" name="Line 26"/>
          <p:cNvSpPr>
            <a:spLocks noChangeShapeType="1"/>
          </p:cNvSpPr>
          <p:nvPr/>
        </p:nvSpPr>
        <p:spPr bwMode="auto">
          <a:xfrm>
            <a:off x="6934200" y="3124200"/>
            <a:ext cx="4763" cy="2279650"/>
          </a:xfrm>
          <a:prstGeom prst="line">
            <a:avLst/>
          </a:prstGeom>
          <a:noFill/>
          <a:ln w="1270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55" name="Text Box 27"/>
          <p:cNvSpPr txBox="1">
            <a:spLocks noChangeArrowheads="1"/>
          </p:cNvSpPr>
          <p:nvPr/>
        </p:nvSpPr>
        <p:spPr bwMode="auto">
          <a:xfrm>
            <a:off x="3810000" y="3962400"/>
            <a:ext cx="152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fa-IR" sz="2000">
                <a:effectLst/>
                <a:latin typeface="Tahoma" pitchFamily="34" charset="0"/>
              </a:rPr>
              <a:t>بدنه </a:t>
            </a:r>
            <a:r>
              <a:rPr lang="fa-IR" sz="2000" u="sng">
                <a:effectLst/>
                <a:latin typeface="Tahoma" pitchFamily="34" charset="0"/>
              </a:rPr>
              <a:t>اصلی</a:t>
            </a:r>
            <a:endParaRPr lang="en-US" sz="2400">
              <a:effectLst/>
              <a:latin typeface="Tahoma" pitchFamily="34" charset="0"/>
            </a:endParaRPr>
          </a:p>
        </p:txBody>
      </p:sp>
      <p:sp>
        <p:nvSpPr>
          <p:cNvPr id="534556" name="Line 28"/>
          <p:cNvSpPr>
            <a:spLocks noChangeShapeType="1"/>
          </p:cNvSpPr>
          <p:nvPr/>
        </p:nvSpPr>
        <p:spPr bwMode="auto">
          <a:xfrm>
            <a:off x="5334000" y="4191000"/>
            <a:ext cx="457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57" name="Line 29"/>
          <p:cNvSpPr>
            <a:spLocks noChangeShapeType="1"/>
          </p:cNvSpPr>
          <p:nvPr/>
        </p:nvSpPr>
        <p:spPr bwMode="auto">
          <a:xfrm flipH="1">
            <a:off x="3276600" y="4191000"/>
            <a:ext cx="457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58" name="Line 30"/>
          <p:cNvSpPr>
            <a:spLocks noChangeShapeType="1"/>
          </p:cNvSpPr>
          <p:nvPr/>
        </p:nvSpPr>
        <p:spPr bwMode="auto">
          <a:xfrm flipH="1">
            <a:off x="2895600" y="2590800"/>
            <a:ext cx="5334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59" name="Line 31"/>
          <p:cNvSpPr>
            <a:spLocks noChangeShapeType="1"/>
          </p:cNvSpPr>
          <p:nvPr/>
        </p:nvSpPr>
        <p:spPr bwMode="auto">
          <a:xfrm flipH="1">
            <a:off x="2895600" y="5791200"/>
            <a:ext cx="5334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60" name="Line 32"/>
          <p:cNvSpPr>
            <a:spLocks noChangeShapeType="1"/>
          </p:cNvSpPr>
          <p:nvPr/>
        </p:nvSpPr>
        <p:spPr bwMode="auto">
          <a:xfrm>
            <a:off x="5638800" y="5791200"/>
            <a:ext cx="5334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61" name="Line 33"/>
          <p:cNvSpPr>
            <a:spLocks noChangeShapeType="1"/>
          </p:cNvSpPr>
          <p:nvPr/>
        </p:nvSpPr>
        <p:spPr bwMode="auto">
          <a:xfrm>
            <a:off x="5638800" y="2590800"/>
            <a:ext cx="533400" cy="0"/>
          </a:xfrm>
          <a:prstGeom prst="line">
            <a:avLst/>
          </a:prstGeom>
          <a:noFill/>
          <a:ln w="50800">
            <a:solidFill>
              <a:schemeClr val="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62" name="Text Box 34"/>
          <p:cNvSpPr txBox="1">
            <a:spLocks noChangeArrowheads="1"/>
          </p:cNvSpPr>
          <p:nvPr/>
        </p:nvSpPr>
        <p:spPr bwMode="auto">
          <a:xfrm>
            <a:off x="3476625" y="2259013"/>
            <a:ext cx="2201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sz="2000">
                <a:solidFill>
                  <a:schemeClr val="hlink"/>
                </a:solidFill>
                <a:effectLst/>
                <a:latin typeface="Tahoma" pitchFamily="34" charset="0"/>
              </a:rPr>
              <a:t>(شادو)</a:t>
            </a:r>
            <a:r>
              <a:rPr lang="en-US" sz="2000">
                <a:solidFill>
                  <a:schemeClr val="hlink"/>
                </a:solidFill>
                <a:effectLst/>
                <a:latin typeface="Tahoma" pitchFamily="34" charset="0"/>
              </a:rPr>
              <a:t>Shadow</a:t>
            </a:r>
            <a:r>
              <a:rPr lang="fa-IR" sz="2000">
                <a:solidFill>
                  <a:schemeClr val="hlink"/>
                </a:solidFill>
                <a:effectLst/>
                <a:latin typeface="Tahoma" pitchFamily="34" charset="0"/>
              </a:rPr>
              <a:t> </a:t>
            </a:r>
          </a:p>
          <a:p>
            <a:r>
              <a:rPr lang="fa-IR" sz="2000">
                <a:solidFill>
                  <a:schemeClr val="hlink"/>
                </a:solidFill>
                <a:effectLst/>
                <a:latin typeface="Tahoma" pitchFamily="34" charset="0"/>
              </a:rPr>
              <a:t>بالایی</a:t>
            </a:r>
            <a:endParaRPr lang="en-US" sz="2400">
              <a:solidFill>
                <a:schemeClr val="hlink"/>
              </a:solidFill>
              <a:effectLst/>
              <a:latin typeface="Tahoma" pitchFamily="34" charset="0"/>
            </a:endParaRPr>
          </a:p>
        </p:txBody>
      </p:sp>
      <p:sp>
        <p:nvSpPr>
          <p:cNvPr id="534564" name="Rectangle 36"/>
          <p:cNvSpPr>
            <a:spLocks noGrp="1" noChangeArrowheads="1"/>
          </p:cNvSpPr>
          <p:nvPr>
            <p:ph type="title" idx="4294967295"/>
          </p:nvPr>
        </p:nvSpPr>
        <p:spPr>
          <a:xfrm>
            <a:off x="414338" y="-442913"/>
            <a:ext cx="8229600" cy="1431926"/>
          </a:xfrm>
        </p:spPr>
        <p:txBody>
          <a:bodyPr/>
          <a:lstStyle/>
          <a:p>
            <a:r>
              <a:rPr lang="fa-IR">
                <a:solidFill>
                  <a:schemeClr val="tx1"/>
                </a:solidFill>
              </a:rPr>
              <a:t>ساختار یک کندل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534565" name="Rectangle 37"/>
          <p:cNvSpPr>
            <a:spLocks noChangeArrowheads="1"/>
          </p:cNvSpPr>
          <p:nvPr/>
        </p:nvSpPr>
        <p:spPr bwMode="auto">
          <a:xfrm>
            <a:off x="927100" y="758825"/>
            <a:ext cx="3352800" cy="1209675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67" name="Rectangle 39"/>
          <p:cNvSpPr>
            <a:spLocks noChangeArrowheads="1"/>
          </p:cNvSpPr>
          <p:nvPr/>
        </p:nvSpPr>
        <p:spPr bwMode="auto">
          <a:xfrm>
            <a:off x="4878388" y="752475"/>
            <a:ext cx="3352800" cy="1209675"/>
          </a:xfrm>
          <a:prstGeom prst="rect">
            <a:avLst/>
          </a:prstGeom>
          <a:noFill/>
          <a:ln w="38100">
            <a:solidFill>
              <a:srgbClr val="00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4568" name="Text Box 40"/>
          <p:cNvSpPr txBox="1">
            <a:spLocks noChangeArrowheads="1"/>
          </p:cNvSpPr>
          <p:nvPr/>
        </p:nvSpPr>
        <p:spPr bwMode="auto">
          <a:xfrm>
            <a:off x="4999038" y="731838"/>
            <a:ext cx="3200400" cy="1265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sz="3000">
                <a:effectLst/>
                <a:latin typeface="Tahoma" pitchFamily="34" charset="0"/>
              </a:rPr>
              <a:t>کندل نزولی</a:t>
            </a:r>
          </a:p>
          <a:p>
            <a:r>
              <a:rPr lang="en-US" sz="2700">
                <a:solidFill>
                  <a:srgbClr val="FF0000"/>
                </a:solidFill>
                <a:effectLst/>
                <a:latin typeface="Tahoma" pitchFamily="34" charset="0"/>
              </a:rPr>
              <a:t>Bearish</a:t>
            </a:r>
          </a:p>
          <a:p>
            <a:r>
              <a:rPr lang="fa-IR" sz="2000">
                <a:effectLst/>
                <a:latin typeface="Tahoma" pitchFamily="34" charset="0"/>
              </a:rPr>
              <a:t>(با بدنه اصلی مشکی)</a:t>
            </a:r>
            <a:endParaRPr lang="en-US" sz="2000" b="0">
              <a:effectLst/>
              <a:latin typeface="Tahoma" pitchFamily="34" charset="0"/>
            </a:endParaRPr>
          </a:p>
        </p:txBody>
      </p:sp>
      <p:sp>
        <p:nvSpPr>
          <p:cNvPr id="534569" name="Text Box 41"/>
          <p:cNvSpPr txBox="1">
            <a:spLocks noChangeArrowheads="1"/>
          </p:cNvSpPr>
          <p:nvPr/>
        </p:nvSpPr>
        <p:spPr bwMode="auto">
          <a:xfrm>
            <a:off x="3527425" y="5424488"/>
            <a:ext cx="22018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sz="2000">
                <a:solidFill>
                  <a:schemeClr val="hlink"/>
                </a:solidFill>
                <a:effectLst/>
                <a:latin typeface="Tahoma" pitchFamily="34" charset="0"/>
              </a:rPr>
              <a:t>(شادو)</a:t>
            </a:r>
            <a:r>
              <a:rPr lang="en-US" sz="2000">
                <a:solidFill>
                  <a:schemeClr val="hlink"/>
                </a:solidFill>
                <a:effectLst/>
                <a:latin typeface="Tahoma" pitchFamily="34" charset="0"/>
              </a:rPr>
              <a:t>Shadow</a:t>
            </a:r>
            <a:r>
              <a:rPr lang="fa-IR" sz="2000">
                <a:solidFill>
                  <a:schemeClr val="hlink"/>
                </a:solidFill>
                <a:effectLst/>
                <a:latin typeface="Tahoma" pitchFamily="34" charset="0"/>
              </a:rPr>
              <a:t> </a:t>
            </a:r>
          </a:p>
          <a:p>
            <a:r>
              <a:rPr lang="fa-IR" sz="2000">
                <a:solidFill>
                  <a:schemeClr val="hlink"/>
                </a:solidFill>
                <a:effectLst/>
                <a:latin typeface="Tahoma" pitchFamily="34" charset="0"/>
              </a:rPr>
              <a:t>پایینی</a:t>
            </a:r>
            <a:endParaRPr lang="en-US" sz="2400">
              <a:solidFill>
                <a:schemeClr val="hlink"/>
              </a:solidFill>
              <a:effectLst/>
              <a:latin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534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534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34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1000"/>
                                        <p:tgtEl>
                                          <p:spTgt spid="534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534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2000"/>
                                        <p:tgtEl>
                                          <p:spTgt spid="534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534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534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9" dur="500"/>
                                        <p:tgtEl>
                                          <p:spTgt spid="534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2" dur="500"/>
                                        <p:tgtEl>
                                          <p:spTgt spid="53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5" dur="500"/>
                                        <p:tgtEl>
                                          <p:spTgt spid="534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1000"/>
                                        <p:tgtEl>
                                          <p:spTgt spid="534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1000"/>
                                        <p:tgtEl>
                                          <p:spTgt spid="534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1000"/>
                                        <p:tgtEl>
                                          <p:spTgt spid="534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1000"/>
                                        <p:tgtEl>
                                          <p:spTgt spid="534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1000"/>
                                        <p:tgtEl>
                                          <p:spTgt spid="534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1000"/>
                                        <p:tgtEl>
                                          <p:spTgt spid="534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66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68" dur="2000"/>
                                        <p:tgtEl>
                                          <p:spTgt spid="534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1" dur="2000"/>
                                        <p:tgtEl>
                                          <p:spTgt spid="534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4" dur="2000"/>
                                        <p:tgtEl>
                                          <p:spTgt spid="534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7" dur="2000"/>
                                        <p:tgtEl>
                                          <p:spTgt spid="534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80" dur="2000"/>
                                        <p:tgtEl>
                                          <p:spTgt spid="534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82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84" dur="2000"/>
                                        <p:tgtEl>
                                          <p:spTgt spid="534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4532" grpId="0" animBg="1"/>
      <p:bldP spid="534534" grpId="0" animBg="1"/>
      <p:bldP spid="534539" grpId="0" autoUpdateAnimBg="0"/>
      <p:bldP spid="534541" grpId="0" autoUpdateAnimBg="0"/>
      <p:bldP spid="534542" grpId="0" autoUpdateAnimBg="0"/>
      <p:bldP spid="534544" grpId="0" autoUpdateAnimBg="0"/>
      <p:bldP spid="534547" grpId="0" animBg="1"/>
      <p:bldP spid="534548" grpId="0" animBg="1"/>
      <p:bldP spid="534549" grpId="0" autoUpdateAnimBg="0"/>
      <p:bldP spid="534550" grpId="0" autoUpdateAnimBg="0"/>
      <p:bldP spid="534551" grpId="0" autoUpdateAnimBg="0"/>
      <p:bldP spid="534552" grpId="0" autoUpdateAnimBg="0"/>
      <p:bldP spid="534553" grpId="0" animBg="1"/>
      <p:bldP spid="534554" grpId="0" animBg="1"/>
      <p:bldP spid="534555" grpId="0" autoUpdateAnimBg="0"/>
      <p:bldP spid="534556" grpId="0" animBg="1"/>
      <p:bldP spid="534557" grpId="0" animBg="1"/>
      <p:bldP spid="534558" grpId="0" animBg="1"/>
      <p:bldP spid="534559" grpId="0" animBg="1"/>
      <p:bldP spid="534560" grpId="0" animBg="1"/>
      <p:bldP spid="534561" grpId="0" animBg="1"/>
      <p:bldP spid="534562" grpId="0" autoUpdateAnimBg="0"/>
      <p:bldP spid="534569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91" name="Rectangle 19"/>
          <p:cNvSpPr>
            <a:spLocks noChangeArrowheads="1"/>
          </p:cNvSpPr>
          <p:nvPr/>
        </p:nvSpPr>
        <p:spPr bwMode="auto">
          <a:xfrm>
            <a:off x="1371600" y="1041400"/>
            <a:ext cx="6515100" cy="4910138"/>
          </a:xfrm>
          <a:prstGeom prst="rect">
            <a:avLst/>
          </a:prstGeom>
          <a:solidFill>
            <a:schemeClr val="accent2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5" name="Rectangle 3"/>
          <p:cNvSpPr>
            <a:spLocks noChangeArrowheads="1"/>
          </p:cNvSpPr>
          <p:nvPr/>
        </p:nvSpPr>
        <p:spPr bwMode="auto">
          <a:xfrm>
            <a:off x="381000" y="1143000"/>
            <a:ext cx="8229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path path="rect">
                    <a:fillToRect l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 eaLnBrk="1" hangingPunct="1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endParaRPr lang="es-ES" sz="2800">
              <a:solidFill>
                <a:srgbClr val="0033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212725" y="9144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FF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s-ES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05477" name="Rectangle 5"/>
          <p:cNvSpPr>
            <a:spLocks noChangeArrowheads="1"/>
          </p:cNvSpPr>
          <p:nvPr/>
        </p:nvSpPr>
        <p:spPr bwMode="auto">
          <a:xfrm>
            <a:off x="1893888" y="1184275"/>
            <a:ext cx="54752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fa-I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بدنه اصلی</a:t>
            </a:r>
            <a:r>
              <a:rPr lang="fa-IR" sz="32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، جوهر و ماهیت </a:t>
            </a:r>
          </a:p>
          <a:p>
            <a:r>
              <a:rPr lang="fa-IR" sz="320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روانشناسی بازار است. 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05487" name="Text Box 15"/>
          <p:cNvSpPr txBox="1">
            <a:spLocks noChangeArrowheads="1"/>
          </p:cNvSpPr>
          <p:nvPr/>
        </p:nvSpPr>
        <p:spPr bwMode="auto">
          <a:xfrm>
            <a:off x="1311275" y="3422650"/>
            <a:ext cx="65738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105488" name="Text Box 16"/>
          <p:cNvSpPr txBox="1">
            <a:spLocks noChangeArrowheads="1"/>
          </p:cNvSpPr>
          <p:nvPr/>
        </p:nvSpPr>
        <p:spPr bwMode="auto">
          <a:xfrm>
            <a:off x="1311275" y="3711575"/>
            <a:ext cx="6789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105493" name="Rectangle 21"/>
          <p:cNvSpPr>
            <a:spLocks noChangeArrowheads="1"/>
          </p:cNvSpPr>
          <p:nvPr/>
        </p:nvSpPr>
        <p:spPr bwMode="auto">
          <a:xfrm>
            <a:off x="2114550" y="2436813"/>
            <a:ext cx="5027613" cy="2800350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8" name="Rectangle 6"/>
          <p:cNvSpPr>
            <a:spLocks noChangeArrowheads="1"/>
          </p:cNvSpPr>
          <p:nvPr/>
        </p:nvSpPr>
        <p:spPr bwMode="auto">
          <a:xfrm>
            <a:off x="5435600" y="2841625"/>
            <a:ext cx="609600" cy="195580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9" name="Rectangle 7"/>
          <p:cNvSpPr>
            <a:spLocks noChangeArrowheads="1"/>
          </p:cNvSpPr>
          <p:nvPr/>
        </p:nvSpPr>
        <p:spPr bwMode="auto">
          <a:xfrm>
            <a:off x="3378200" y="2816225"/>
            <a:ext cx="609600" cy="1981200"/>
          </a:xfrm>
          <a:prstGeom prst="rect">
            <a:avLst/>
          </a:prstGeom>
          <a:solidFill>
            <a:srgbClr val="FFFFFF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0" name="Line 8"/>
          <p:cNvSpPr>
            <a:spLocks noChangeShapeType="1"/>
          </p:cNvSpPr>
          <p:nvPr/>
        </p:nvSpPr>
        <p:spPr bwMode="auto">
          <a:xfrm flipH="1" flipV="1">
            <a:off x="5748338" y="2524125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1" name="Line 9"/>
          <p:cNvSpPr>
            <a:spLocks noChangeShapeType="1"/>
          </p:cNvSpPr>
          <p:nvPr/>
        </p:nvSpPr>
        <p:spPr bwMode="auto">
          <a:xfrm>
            <a:off x="5748338" y="4797425"/>
            <a:ext cx="4762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2" name="Line 10"/>
          <p:cNvSpPr>
            <a:spLocks noChangeShapeType="1"/>
          </p:cNvSpPr>
          <p:nvPr/>
        </p:nvSpPr>
        <p:spPr bwMode="auto">
          <a:xfrm>
            <a:off x="3683000" y="4797425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3683000" y="2511425"/>
            <a:ext cx="0" cy="3048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234" name="Rectangle 58"/>
          <p:cNvSpPr>
            <a:spLocks noChangeArrowheads="1"/>
          </p:cNvSpPr>
          <p:nvPr/>
        </p:nvSpPr>
        <p:spPr bwMode="auto">
          <a:xfrm>
            <a:off x="279400" y="862013"/>
            <a:ext cx="8699500" cy="58166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31" name="Rectangle 55"/>
          <p:cNvSpPr>
            <a:spLocks noChangeArrowheads="1"/>
          </p:cNvSpPr>
          <p:nvPr/>
        </p:nvSpPr>
        <p:spPr bwMode="auto">
          <a:xfrm>
            <a:off x="2641600" y="4418013"/>
            <a:ext cx="1685925" cy="917575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33" name="Rectangle 57"/>
          <p:cNvSpPr>
            <a:spLocks noChangeArrowheads="1"/>
          </p:cNvSpPr>
          <p:nvPr/>
        </p:nvSpPr>
        <p:spPr bwMode="auto">
          <a:xfrm>
            <a:off x="6819900" y="4514850"/>
            <a:ext cx="2068513" cy="1144588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32" name="Rectangle 56"/>
          <p:cNvSpPr>
            <a:spLocks noChangeArrowheads="1"/>
          </p:cNvSpPr>
          <p:nvPr/>
        </p:nvSpPr>
        <p:spPr bwMode="auto">
          <a:xfrm>
            <a:off x="4559300" y="4475163"/>
            <a:ext cx="2116138" cy="885825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28" name="Rectangle 52"/>
          <p:cNvSpPr>
            <a:spLocks noChangeArrowheads="1"/>
          </p:cNvSpPr>
          <p:nvPr/>
        </p:nvSpPr>
        <p:spPr bwMode="auto">
          <a:xfrm>
            <a:off x="431800" y="4518025"/>
            <a:ext cx="2044700" cy="317500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14" name="Rectangle 38"/>
          <p:cNvSpPr>
            <a:spLocks noChangeArrowheads="1"/>
          </p:cNvSpPr>
          <p:nvPr/>
        </p:nvSpPr>
        <p:spPr bwMode="auto">
          <a:xfrm>
            <a:off x="6859588" y="1844675"/>
            <a:ext cx="1906587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10" name="Rectangle 34"/>
          <p:cNvSpPr>
            <a:spLocks noChangeArrowheads="1"/>
          </p:cNvSpPr>
          <p:nvPr/>
        </p:nvSpPr>
        <p:spPr bwMode="auto">
          <a:xfrm>
            <a:off x="4779963" y="1839913"/>
            <a:ext cx="1665287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9" name="Rectangle 23"/>
          <p:cNvSpPr>
            <a:spLocks noChangeArrowheads="1"/>
          </p:cNvSpPr>
          <p:nvPr/>
        </p:nvSpPr>
        <p:spPr bwMode="auto">
          <a:xfrm>
            <a:off x="2671763" y="1831975"/>
            <a:ext cx="1665287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8" name="Rectangle 22"/>
          <p:cNvSpPr>
            <a:spLocks noChangeArrowheads="1"/>
          </p:cNvSpPr>
          <p:nvPr/>
        </p:nvSpPr>
        <p:spPr bwMode="auto">
          <a:xfrm>
            <a:off x="603250" y="1819275"/>
            <a:ext cx="1665288" cy="2492375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7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7100" y="90488"/>
            <a:ext cx="5270500" cy="762000"/>
          </a:xfrm>
        </p:spPr>
        <p:txBody>
          <a:bodyPr/>
          <a:lstStyle/>
          <a:p>
            <a:r>
              <a:rPr lang="fa-IR">
                <a:solidFill>
                  <a:schemeClr val="tx1"/>
                </a:solidFill>
              </a:rPr>
              <a:t>کندل های پایه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178180" name="Line 4"/>
          <p:cNvSpPr>
            <a:spLocks noChangeShapeType="1"/>
          </p:cNvSpPr>
          <p:nvPr/>
        </p:nvSpPr>
        <p:spPr bwMode="auto">
          <a:xfrm>
            <a:off x="3132138" y="2368550"/>
            <a:ext cx="0" cy="1524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1" name="Line 5"/>
          <p:cNvSpPr>
            <a:spLocks noChangeShapeType="1"/>
          </p:cNvSpPr>
          <p:nvPr/>
        </p:nvSpPr>
        <p:spPr bwMode="auto">
          <a:xfrm>
            <a:off x="2833688" y="3054350"/>
            <a:ext cx="608012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6" name="Rectangle 10"/>
          <p:cNvSpPr>
            <a:spLocks noChangeArrowheads="1"/>
          </p:cNvSpPr>
          <p:nvPr/>
        </p:nvSpPr>
        <p:spPr bwMode="auto">
          <a:xfrm>
            <a:off x="1600200" y="2222500"/>
            <a:ext cx="279400" cy="180340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7" name="Line 11"/>
          <p:cNvSpPr>
            <a:spLocks noChangeShapeType="1"/>
          </p:cNvSpPr>
          <p:nvPr/>
        </p:nvSpPr>
        <p:spPr bwMode="auto">
          <a:xfrm flipV="1">
            <a:off x="1738313" y="1981200"/>
            <a:ext cx="0" cy="228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8" name="Line 12"/>
          <p:cNvSpPr>
            <a:spLocks noChangeShapeType="1"/>
          </p:cNvSpPr>
          <p:nvPr/>
        </p:nvSpPr>
        <p:spPr bwMode="auto">
          <a:xfrm>
            <a:off x="1738313" y="4038600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89" name="Rectangle 13"/>
          <p:cNvSpPr>
            <a:spLocks noChangeArrowheads="1"/>
          </p:cNvSpPr>
          <p:nvPr/>
        </p:nvSpPr>
        <p:spPr bwMode="auto">
          <a:xfrm>
            <a:off x="985838" y="2195513"/>
            <a:ext cx="279400" cy="180340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0" name="Line 14"/>
          <p:cNvSpPr>
            <a:spLocks noChangeShapeType="1"/>
          </p:cNvSpPr>
          <p:nvPr/>
        </p:nvSpPr>
        <p:spPr bwMode="auto">
          <a:xfrm flipV="1">
            <a:off x="1123950" y="1954213"/>
            <a:ext cx="0" cy="2286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1" name="Line 15"/>
          <p:cNvSpPr>
            <a:spLocks noChangeShapeType="1"/>
          </p:cNvSpPr>
          <p:nvPr/>
        </p:nvSpPr>
        <p:spPr bwMode="auto">
          <a:xfrm>
            <a:off x="1123950" y="4011613"/>
            <a:ext cx="0" cy="152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2" name="Rectangle 16"/>
          <p:cNvSpPr>
            <a:spLocks noChangeArrowheads="1"/>
          </p:cNvSpPr>
          <p:nvPr/>
        </p:nvSpPr>
        <p:spPr bwMode="auto">
          <a:xfrm>
            <a:off x="5303838" y="2832100"/>
            <a:ext cx="249237" cy="406400"/>
          </a:xfrm>
          <a:prstGeom prst="rect">
            <a:avLst/>
          </a:prstGeom>
          <a:solidFill>
            <a:srgbClr val="FFFFFF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3" name="Line 17"/>
          <p:cNvSpPr>
            <a:spLocks noChangeShapeType="1"/>
          </p:cNvSpPr>
          <p:nvPr/>
        </p:nvSpPr>
        <p:spPr bwMode="auto">
          <a:xfrm flipV="1">
            <a:off x="5424488" y="2500313"/>
            <a:ext cx="0" cy="319087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4" name="Line 18"/>
          <p:cNvSpPr>
            <a:spLocks noChangeShapeType="1"/>
          </p:cNvSpPr>
          <p:nvPr/>
        </p:nvSpPr>
        <p:spPr bwMode="auto">
          <a:xfrm>
            <a:off x="5424488" y="3263900"/>
            <a:ext cx="0" cy="32067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5" name="Line 19"/>
          <p:cNvSpPr>
            <a:spLocks noChangeShapeType="1"/>
          </p:cNvSpPr>
          <p:nvPr/>
        </p:nvSpPr>
        <p:spPr bwMode="auto">
          <a:xfrm>
            <a:off x="7513638" y="2193925"/>
            <a:ext cx="0" cy="762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6" name="Rectangle 20"/>
          <p:cNvSpPr>
            <a:spLocks noChangeArrowheads="1"/>
          </p:cNvSpPr>
          <p:nvPr/>
        </p:nvSpPr>
        <p:spPr bwMode="auto">
          <a:xfrm>
            <a:off x="7367588" y="2887663"/>
            <a:ext cx="292100" cy="444500"/>
          </a:xfrm>
          <a:prstGeom prst="rect">
            <a:avLst/>
          </a:prstGeom>
          <a:solidFill>
            <a:schemeClr val="tx1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197" name="Line 21"/>
          <p:cNvSpPr>
            <a:spLocks noChangeShapeType="1"/>
          </p:cNvSpPr>
          <p:nvPr/>
        </p:nvSpPr>
        <p:spPr bwMode="auto">
          <a:xfrm>
            <a:off x="7513638" y="3308350"/>
            <a:ext cx="0" cy="86677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0" name="Line 24"/>
          <p:cNvSpPr>
            <a:spLocks noChangeShapeType="1"/>
          </p:cNvSpPr>
          <p:nvPr/>
        </p:nvSpPr>
        <p:spPr bwMode="auto">
          <a:xfrm>
            <a:off x="3635375" y="2354263"/>
            <a:ext cx="0" cy="762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1" name="Line 25"/>
          <p:cNvSpPr>
            <a:spLocks noChangeShapeType="1"/>
          </p:cNvSpPr>
          <p:nvPr/>
        </p:nvSpPr>
        <p:spPr bwMode="auto">
          <a:xfrm>
            <a:off x="3482975" y="2354263"/>
            <a:ext cx="304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4" name="Line 28"/>
          <p:cNvSpPr>
            <a:spLocks noChangeShapeType="1"/>
          </p:cNvSpPr>
          <p:nvPr/>
        </p:nvSpPr>
        <p:spPr bwMode="auto">
          <a:xfrm flipV="1">
            <a:off x="3944938" y="2727325"/>
            <a:ext cx="0" cy="12192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5" name="Line 29"/>
          <p:cNvSpPr>
            <a:spLocks noChangeShapeType="1"/>
          </p:cNvSpPr>
          <p:nvPr/>
        </p:nvSpPr>
        <p:spPr bwMode="auto">
          <a:xfrm>
            <a:off x="3794125" y="3946525"/>
            <a:ext cx="3048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7" name="Rectangle 31"/>
          <p:cNvSpPr>
            <a:spLocks noChangeArrowheads="1"/>
          </p:cNvSpPr>
          <p:nvPr/>
        </p:nvSpPr>
        <p:spPr bwMode="auto">
          <a:xfrm>
            <a:off x="5670550" y="2835275"/>
            <a:ext cx="249238" cy="40640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8" name="Line 32"/>
          <p:cNvSpPr>
            <a:spLocks noChangeShapeType="1"/>
          </p:cNvSpPr>
          <p:nvPr/>
        </p:nvSpPr>
        <p:spPr bwMode="auto">
          <a:xfrm flipV="1">
            <a:off x="5791200" y="2516188"/>
            <a:ext cx="0" cy="319087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09" name="Line 33"/>
          <p:cNvSpPr>
            <a:spLocks noChangeShapeType="1"/>
          </p:cNvSpPr>
          <p:nvPr/>
        </p:nvSpPr>
        <p:spPr bwMode="auto">
          <a:xfrm>
            <a:off x="5791200" y="3267075"/>
            <a:ext cx="0" cy="333375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11" name="Line 35"/>
          <p:cNvSpPr>
            <a:spLocks noChangeShapeType="1"/>
          </p:cNvSpPr>
          <p:nvPr/>
        </p:nvSpPr>
        <p:spPr bwMode="auto">
          <a:xfrm>
            <a:off x="7916863" y="2171700"/>
            <a:ext cx="0" cy="7620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12" name="Rectangle 36"/>
          <p:cNvSpPr>
            <a:spLocks noChangeArrowheads="1"/>
          </p:cNvSpPr>
          <p:nvPr/>
        </p:nvSpPr>
        <p:spPr bwMode="auto">
          <a:xfrm>
            <a:off x="7770813" y="2898775"/>
            <a:ext cx="292100" cy="444500"/>
          </a:xfrm>
          <a:prstGeom prst="rect">
            <a:avLst/>
          </a:prstGeom>
          <a:solidFill>
            <a:srgbClr val="000000"/>
          </a:solidFill>
          <a:ln w="571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13" name="Line 37"/>
          <p:cNvSpPr>
            <a:spLocks noChangeShapeType="1"/>
          </p:cNvSpPr>
          <p:nvPr/>
        </p:nvSpPr>
        <p:spPr bwMode="auto">
          <a:xfrm>
            <a:off x="7916863" y="3238500"/>
            <a:ext cx="0" cy="91440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15" name="Text Box 39"/>
          <p:cNvSpPr txBox="1">
            <a:spLocks noChangeArrowheads="1"/>
          </p:cNvSpPr>
          <p:nvPr/>
        </p:nvSpPr>
        <p:spPr bwMode="auto">
          <a:xfrm>
            <a:off x="668338" y="1266825"/>
            <a:ext cx="1292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178216" name="Text Box 40"/>
          <p:cNvSpPr txBox="1">
            <a:spLocks noChangeArrowheads="1"/>
          </p:cNvSpPr>
          <p:nvPr/>
        </p:nvSpPr>
        <p:spPr bwMode="auto">
          <a:xfrm>
            <a:off x="735013" y="963613"/>
            <a:ext cx="14636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Long Day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(لانگ دی)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178217" name="Text Box 41"/>
          <p:cNvSpPr txBox="1">
            <a:spLocks noChangeArrowheads="1"/>
          </p:cNvSpPr>
          <p:nvPr/>
        </p:nvSpPr>
        <p:spPr bwMode="auto">
          <a:xfrm>
            <a:off x="2852738" y="952500"/>
            <a:ext cx="125888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Doji 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(دوجی)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178218" name="Text Box 42"/>
          <p:cNvSpPr txBox="1">
            <a:spLocks noChangeArrowheads="1"/>
          </p:cNvSpPr>
          <p:nvPr/>
        </p:nvSpPr>
        <p:spPr bwMode="auto">
          <a:xfrm>
            <a:off x="4586288" y="968375"/>
            <a:ext cx="207327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Spinning Top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(اسپینینگ تاپ)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178219" name="Text Box 43"/>
          <p:cNvSpPr txBox="1">
            <a:spLocks noChangeArrowheads="1"/>
          </p:cNvSpPr>
          <p:nvPr/>
        </p:nvSpPr>
        <p:spPr bwMode="auto">
          <a:xfrm>
            <a:off x="6500813" y="1470025"/>
            <a:ext cx="17351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s-ES" sz="2000" b="0">
              <a:effectLst/>
              <a:latin typeface="Tahoma" pitchFamily="34" charset="0"/>
            </a:endParaRPr>
          </a:p>
        </p:txBody>
      </p:sp>
      <p:sp>
        <p:nvSpPr>
          <p:cNvPr id="178220" name="Text Box 44"/>
          <p:cNvSpPr txBox="1">
            <a:spLocks noChangeArrowheads="1"/>
          </p:cNvSpPr>
          <p:nvPr/>
        </p:nvSpPr>
        <p:spPr bwMode="auto">
          <a:xfrm>
            <a:off x="6864350" y="985838"/>
            <a:ext cx="18796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effectLst/>
                <a:latin typeface="Tahoma" pitchFamily="34" charset="0"/>
              </a:rPr>
              <a:t>High Wave</a:t>
            </a:r>
          </a:p>
          <a:p>
            <a:pPr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(های ویو)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178224" name="Rectangle 48"/>
          <p:cNvSpPr>
            <a:spLocks noChangeArrowheads="1"/>
          </p:cNvSpPr>
          <p:nvPr/>
        </p:nvSpPr>
        <p:spPr bwMode="auto">
          <a:xfrm>
            <a:off x="6670675" y="4475163"/>
            <a:ext cx="2282825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 </a:t>
            </a:r>
            <a:r>
              <a:rPr lang="fa-IR" sz="1400">
                <a:solidFill>
                  <a:srgbClr val="FFFF00"/>
                </a:solidFill>
                <a:effectLst/>
                <a:latin typeface="Tahoma" pitchFamily="34" charset="0"/>
              </a:rPr>
              <a:t>بدنه اصلی</a:t>
            </a:r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 کوچک است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رنگ مهم نیست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(چه سفید ، چه مشکی)</a:t>
            </a:r>
          </a:p>
          <a:p>
            <a:pPr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3- شادو های بلند</a:t>
            </a:r>
            <a:r>
              <a:rPr lang="en-GB" sz="1400">
                <a:solidFill>
                  <a:srgbClr val="FFFFFF"/>
                </a:solidFill>
                <a:effectLst/>
                <a:latin typeface="Tahoma" pitchFamily="34" charset="0"/>
              </a:rPr>
              <a:t> 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178227" name="Line 51"/>
          <p:cNvSpPr>
            <a:spLocks noChangeShapeType="1"/>
          </p:cNvSpPr>
          <p:nvPr/>
        </p:nvSpPr>
        <p:spPr bwMode="auto">
          <a:xfrm>
            <a:off x="711200" y="3021013"/>
            <a:ext cx="1422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8238" name="Rectangle 62"/>
          <p:cNvSpPr>
            <a:spLocks noChangeArrowheads="1"/>
          </p:cNvSpPr>
          <p:nvPr/>
        </p:nvSpPr>
        <p:spPr bwMode="auto">
          <a:xfrm>
            <a:off x="420688" y="4997450"/>
            <a:ext cx="2044700" cy="950913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25" name="Rectangle 49"/>
          <p:cNvSpPr>
            <a:spLocks noChangeArrowheads="1"/>
          </p:cNvSpPr>
          <p:nvPr/>
        </p:nvSpPr>
        <p:spPr bwMode="auto">
          <a:xfrm>
            <a:off x="368300" y="4540250"/>
            <a:ext cx="2200275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خرید / فروش قدرتمند</a:t>
            </a:r>
            <a:endParaRPr lang="en-GB" sz="1400">
              <a:solidFill>
                <a:srgbClr val="FFFFFF"/>
              </a:solidFill>
              <a:effectLst/>
              <a:latin typeface="Tahoma" pitchFamily="34" charset="0"/>
            </a:endParaRPr>
          </a:p>
          <a:p>
            <a:r>
              <a:rPr lang="en-GB" sz="1400">
                <a:solidFill>
                  <a:srgbClr val="FFFF00"/>
                </a:solidFill>
                <a:effectLst/>
                <a:latin typeface="Tahoma" pitchFamily="34" charset="0"/>
              </a:rPr>
              <a:t>   </a:t>
            </a:r>
          </a:p>
          <a:p>
            <a:r>
              <a:rPr lang="fa-IR" sz="1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از نقطه مرکزی میتوان بعنوان ساپورت/رزیستنس استفاده کرد</a:t>
            </a:r>
            <a:endParaRPr lang="en-US" sz="14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78239" name="Rectangle 63"/>
          <p:cNvSpPr>
            <a:spLocks noChangeArrowheads="1"/>
          </p:cNvSpPr>
          <p:nvPr/>
        </p:nvSpPr>
        <p:spPr bwMode="auto">
          <a:xfrm>
            <a:off x="2644775" y="5400675"/>
            <a:ext cx="1677988" cy="34290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21" name="Rectangle 45"/>
          <p:cNvSpPr>
            <a:spLocks noChangeArrowheads="1"/>
          </p:cNvSpPr>
          <p:nvPr/>
        </p:nvSpPr>
        <p:spPr bwMode="auto">
          <a:xfrm>
            <a:off x="2581275" y="4510088"/>
            <a:ext cx="1830388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نقاط  اوپن و کلوز یا بسیار بهم نزدیکند یا اصلاً با هم یکسانند</a:t>
            </a:r>
            <a:endParaRPr lang="en-US" sz="1400">
              <a:solidFill>
                <a:srgbClr val="FFFFFF"/>
              </a:solidFill>
              <a:effectLst/>
              <a:latin typeface="Tahoma" pitchFamily="34" charset="0"/>
            </a:endParaRPr>
          </a:p>
          <a:p>
            <a:r>
              <a:rPr lang="en-US" sz="1400">
                <a:solidFill>
                  <a:srgbClr val="FFFF00"/>
                </a:solidFill>
                <a:effectLst/>
                <a:latin typeface="Tahoma" pitchFamily="34" charset="0"/>
              </a:rPr>
              <a:t>    </a:t>
            </a:r>
          </a:p>
          <a:p>
            <a:r>
              <a:rPr lang="fa-IR" sz="1400">
                <a:solidFill>
                  <a:srgbClr val="FFFF00"/>
                </a:solidFill>
                <a:effectLst/>
                <a:latin typeface="Tahoma" pitchFamily="34" charset="0"/>
              </a:rPr>
              <a:t>بازار خسته است</a:t>
            </a:r>
            <a:endParaRPr lang="en-US" sz="1400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78240" name="Rectangle 64"/>
          <p:cNvSpPr>
            <a:spLocks noChangeArrowheads="1"/>
          </p:cNvSpPr>
          <p:nvPr/>
        </p:nvSpPr>
        <p:spPr bwMode="auto">
          <a:xfrm>
            <a:off x="4565650" y="5489575"/>
            <a:ext cx="2089150" cy="590550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23" name="Rectangle 47"/>
          <p:cNvSpPr>
            <a:spLocks noChangeArrowheads="1"/>
          </p:cNvSpPr>
          <p:nvPr/>
        </p:nvSpPr>
        <p:spPr bwMode="auto">
          <a:xfrm>
            <a:off x="4445000" y="4438650"/>
            <a:ext cx="2263775" cy="158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1- </a:t>
            </a:r>
            <a:r>
              <a:rPr lang="fa-IR" sz="1400">
                <a:solidFill>
                  <a:srgbClr val="FFFF00"/>
                </a:solidFill>
                <a:effectLst/>
                <a:latin typeface="Tahoma" pitchFamily="34" charset="0"/>
              </a:rPr>
              <a:t>بدنه اصلی</a:t>
            </a:r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 کوچک است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2- رنگ مهم نیست</a:t>
            </a:r>
          </a:p>
          <a:p>
            <a:pPr marL="342900" indent="-342900" algn="r"/>
            <a:r>
              <a:rPr lang="fa-IR" sz="1400">
                <a:solidFill>
                  <a:srgbClr val="FFFFFF"/>
                </a:solidFill>
                <a:effectLst/>
                <a:latin typeface="Tahoma" pitchFamily="34" charset="0"/>
              </a:rPr>
              <a:t>(چه سفید ، چه مشکی)</a:t>
            </a:r>
            <a:endParaRPr lang="en-GB" sz="1400">
              <a:solidFill>
                <a:srgbClr val="FFFFFF"/>
              </a:solidFill>
              <a:effectLst/>
              <a:latin typeface="Tahoma" pitchFamily="34" charset="0"/>
            </a:endParaRPr>
          </a:p>
          <a:p>
            <a:pPr marL="342900" indent="-342900"/>
            <a:r>
              <a:rPr lang="en-GB" sz="1400">
                <a:solidFill>
                  <a:srgbClr val="FFFF00"/>
                </a:solidFill>
                <a:effectLst/>
                <a:latin typeface="Tahoma" pitchFamily="34" charset="0"/>
              </a:rPr>
              <a:t>    </a:t>
            </a:r>
          </a:p>
          <a:p>
            <a:pPr marL="342900" indent="-342900"/>
            <a:r>
              <a:rPr lang="fa-IR" sz="1400">
                <a:solidFill>
                  <a:srgbClr val="FFFF00"/>
                </a:solidFill>
                <a:effectLst/>
                <a:latin typeface="Tahoma" pitchFamily="34" charset="0"/>
              </a:rPr>
              <a:t>دارای ترند(روند) </a:t>
            </a:r>
          </a:p>
          <a:p>
            <a:pPr marL="342900" indent="-342900"/>
            <a:r>
              <a:rPr lang="fa-IR" sz="1400">
                <a:solidFill>
                  <a:srgbClr val="FFFF00"/>
                </a:solidFill>
                <a:effectLst/>
                <a:latin typeface="Tahoma" pitchFamily="34" charset="0"/>
              </a:rPr>
              <a:t>قبلی ضعیف</a:t>
            </a:r>
            <a:endParaRPr lang="en-US" sz="1400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178242" name="Rectangle 66"/>
          <p:cNvSpPr>
            <a:spLocks noChangeArrowheads="1"/>
          </p:cNvSpPr>
          <p:nvPr/>
        </p:nvSpPr>
        <p:spPr bwMode="auto">
          <a:xfrm>
            <a:off x="6870700" y="5735638"/>
            <a:ext cx="1968500" cy="782637"/>
          </a:xfrm>
          <a:prstGeom prst="rect">
            <a:avLst/>
          </a:prstGeom>
          <a:solidFill>
            <a:srgbClr val="0000FF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8241" name="Text Box 65"/>
          <p:cNvSpPr txBox="1">
            <a:spLocks noChangeArrowheads="1"/>
          </p:cNvSpPr>
          <p:nvPr/>
        </p:nvSpPr>
        <p:spPr bwMode="auto">
          <a:xfrm>
            <a:off x="6545263" y="5772150"/>
            <a:ext cx="2755900" cy="623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a-IR" sz="1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نمایانگر اغتشاش و</a:t>
            </a:r>
          </a:p>
          <a:p>
            <a:pPr>
              <a:spcBef>
                <a:spcPct val="50000"/>
              </a:spcBef>
            </a:pPr>
            <a:r>
              <a:rPr lang="fa-IR" sz="1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 بهم ریختگی در بازار</a:t>
            </a:r>
            <a:endParaRPr lang="en-US" sz="1400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6" name="Rectangle 1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7162" name="Rectangle 10"/>
          <p:cNvSpPr>
            <a:spLocks noChangeArrowheads="1"/>
          </p:cNvSpPr>
          <p:nvPr/>
        </p:nvSpPr>
        <p:spPr bwMode="auto">
          <a:xfrm>
            <a:off x="1924050" y="1728788"/>
            <a:ext cx="5295900" cy="2617787"/>
          </a:xfrm>
          <a:prstGeom prst="rect">
            <a:avLst/>
          </a:prstGeom>
          <a:solidFill>
            <a:schemeClr val="hlink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2000" b="0">
              <a:solidFill>
                <a:srgbClr val="FF0000"/>
              </a:solidFill>
              <a:effectLst/>
            </a:endParaRPr>
          </a:p>
        </p:txBody>
      </p:sp>
      <p:sp>
        <p:nvSpPr>
          <p:cNvPr id="177158" name="WordArt 6"/>
          <p:cNvSpPr>
            <a:spLocks noChangeArrowheads="1" noChangeShapeType="1" noTextEdit="1"/>
          </p:cNvSpPr>
          <p:nvPr/>
        </p:nvSpPr>
        <p:spPr bwMode="auto">
          <a:xfrm>
            <a:off x="2222500" y="2362200"/>
            <a:ext cx="4737100" cy="1409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rtl="1"/>
            <a:r>
              <a:rPr lang="fa-IR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9999FF"/>
                  </a:outerShdw>
                </a:effectLst>
                <a:latin typeface="Tahoma"/>
                <a:ea typeface="Tahoma"/>
                <a:cs typeface="Tahoma"/>
              </a:rPr>
              <a:t>کندل های قدرتمند</a:t>
            </a:r>
            <a:endParaRPr lang="en-US" kern="10">
              <a:ln w="12700">
                <a:solidFill>
                  <a:srgbClr val="3333CC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9999FF"/>
                </a:outerShdw>
              </a:effectLst>
              <a:latin typeface="Tahoma"/>
              <a:ea typeface="Tahoma"/>
              <a:cs typeface="Tahoma"/>
            </a:endParaRP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ChangeArrowheads="1"/>
          </p:cNvSpPr>
          <p:nvPr/>
        </p:nvSpPr>
        <p:spPr bwMode="auto">
          <a:xfrm>
            <a:off x="5165725" y="4779963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l"/>
            <a:endParaRPr lang="es-ES" sz="24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224266" name="Rectangle 10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4267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4269" name="Rectangle 13"/>
          <p:cNvSpPr>
            <a:spLocks noGrp="1" noChangeArrowheads="1"/>
          </p:cNvSpPr>
          <p:nvPr>
            <p:ph type="title"/>
          </p:nvPr>
        </p:nvSpPr>
        <p:spPr>
          <a:xfrm>
            <a:off x="2959100" y="-30163"/>
            <a:ext cx="3022600" cy="762001"/>
          </a:xfrm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Doji</a:t>
            </a:r>
          </a:p>
        </p:txBody>
      </p:sp>
      <p:sp>
        <p:nvSpPr>
          <p:cNvPr id="224275" name="Text Box 19"/>
          <p:cNvSpPr txBox="1">
            <a:spLocks noChangeArrowheads="1"/>
          </p:cNvSpPr>
          <p:nvPr/>
        </p:nvSpPr>
        <p:spPr bwMode="auto">
          <a:xfrm>
            <a:off x="2324100" y="2930525"/>
            <a:ext cx="4432300" cy="3789363"/>
          </a:xfrm>
          <a:prstGeom prst="rect">
            <a:avLst/>
          </a:prstGeom>
          <a:solidFill>
            <a:srgbClr val="FF0000"/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a-IR">
                <a:solidFill>
                  <a:srgbClr val="FFFF00"/>
                </a:solidFill>
                <a:effectLst/>
                <a:latin typeface="Tahoma" pitchFamily="34" charset="0"/>
              </a:rPr>
              <a:t>معیار :</a:t>
            </a:r>
            <a:r>
              <a:rPr lang="fa-IR" sz="3000">
                <a:solidFill>
                  <a:srgbClr val="FFFFFF"/>
                </a:solidFill>
                <a:effectLst/>
                <a:latin typeface="Tahoma" pitchFamily="34" charset="0"/>
              </a:rPr>
              <a:t> </a:t>
            </a:r>
            <a:endParaRPr lang="en-US" sz="3000">
              <a:solidFill>
                <a:srgbClr val="FFFFFF"/>
              </a:solidFill>
              <a:effectLst/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fa-IR" sz="3000">
                <a:solidFill>
                  <a:srgbClr val="FFFFFF"/>
                </a:solidFill>
                <a:effectLst/>
                <a:latin typeface="Tahoma" pitchFamily="34" charset="0"/>
              </a:rPr>
              <a:t>نقاط  اوپن و کلوز یا بسیار بهم نزدیکند یا اصلاً با هم یکسانند</a:t>
            </a:r>
            <a:endParaRPr lang="en-US" sz="3000">
              <a:solidFill>
                <a:srgbClr val="FFFFFF"/>
              </a:solidFill>
              <a:effectLst/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fa-IR">
                <a:solidFill>
                  <a:srgbClr val="FFFF00"/>
                </a:solidFill>
                <a:effectLst/>
                <a:latin typeface="Tahoma" pitchFamily="34" charset="0"/>
              </a:rPr>
              <a:t>جنبه روانشناسی:</a:t>
            </a:r>
            <a:endParaRPr lang="en-US">
              <a:solidFill>
                <a:srgbClr val="FFFF00"/>
              </a:solidFill>
              <a:effectLst/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fa-IR" sz="3000">
                <a:solidFill>
                  <a:srgbClr val="FFFFFF"/>
                </a:solidFill>
                <a:effectLst/>
                <a:latin typeface="Tahoma" pitchFamily="34" charset="0"/>
              </a:rPr>
              <a:t>بازار خسته است</a:t>
            </a:r>
            <a:endParaRPr lang="en-US" sz="3000">
              <a:solidFill>
                <a:srgbClr val="FFFFFF"/>
              </a:solidFill>
              <a:effectLst/>
              <a:latin typeface="Tahoma" pitchFamily="34" charset="0"/>
            </a:endParaRPr>
          </a:p>
        </p:txBody>
      </p:sp>
      <p:sp>
        <p:nvSpPr>
          <p:cNvPr id="310276" name="Rectangle 4"/>
          <p:cNvSpPr>
            <a:spLocks noChangeArrowheads="1"/>
          </p:cNvSpPr>
          <p:nvPr/>
        </p:nvSpPr>
        <p:spPr bwMode="auto">
          <a:xfrm>
            <a:off x="2614613" y="1057275"/>
            <a:ext cx="3784600" cy="1689100"/>
          </a:xfrm>
          <a:prstGeom prst="rect">
            <a:avLst/>
          </a:prstGeom>
          <a:solidFill>
            <a:srgbClr val="00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77" name="Line 5"/>
          <p:cNvSpPr>
            <a:spLocks noChangeShapeType="1"/>
          </p:cNvSpPr>
          <p:nvPr/>
        </p:nvSpPr>
        <p:spPr bwMode="auto">
          <a:xfrm flipV="1">
            <a:off x="3819525" y="1412875"/>
            <a:ext cx="0" cy="3810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78" name="Line 6"/>
          <p:cNvSpPr>
            <a:spLocks noChangeShapeType="1"/>
          </p:cNvSpPr>
          <p:nvPr/>
        </p:nvSpPr>
        <p:spPr bwMode="auto">
          <a:xfrm>
            <a:off x="3819525" y="1793875"/>
            <a:ext cx="0" cy="5334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79" name="Line 7"/>
          <p:cNvSpPr>
            <a:spLocks noChangeShapeType="1"/>
          </p:cNvSpPr>
          <p:nvPr/>
        </p:nvSpPr>
        <p:spPr bwMode="auto">
          <a:xfrm flipV="1">
            <a:off x="5394325" y="1247775"/>
            <a:ext cx="0" cy="12192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0" name="Line 8"/>
          <p:cNvSpPr>
            <a:spLocks noChangeShapeType="1"/>
          </p:cNvSpPr>
          <p:nvPr/>
        </p:nvSpPr>
        <p:spPr bwMode="auto">
          <a:xfrm>
            <a:off x="3046413" y="1514475"/>
            <a:ext cx="0" cy="7620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1" name="Line 9"/>
          <p:cNvSpPr>
            <a:spLocks noChangeShapeType="1"/>
          </p:cNvSpPr>
          <p:nvPr/>
        </p:nvSpPr>
        <p:spPr bwMode="auto">
          <a:xfrm>
            <a:off x="5243513" y="2466975"/>
            <a:ext cx="3048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2" name="Line 10"/>
          <p:cNvSpPr>
            <a:spLocks noChangeShapeType="1"/>
          </p:cNvSpPr>
          <p:nvPr/>
        </p:nvSpPr>
        <p:spPr bwMode="auto">
          <a:xfrm>
            <a:off x="3668713" y="1793875"/>
            <a:ext cx="3048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3" name="Line 11"/>
          <p:cNvSpPr>
            <a:spLocks noChangeShapeType="1"/>
          </p:cNvSpPr>
          <p:nvPr/>
        </p:nvSpPr>
        <p:spPr bwMode="auto">
          <a:xfrm>
            <a:off x="2894013" y="1514475"/>
            <a:ext cx="3048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4" name="Line 12"/>
          <p:cNvSpPr>
            <a:spLocks noChangeShapeType="1"/>
          </p:cNvSpPr>
          <p:nvPr/>
        </p:nvSpPr>
        <p:spPr bwMode="auto">
          <a:xfrm flipV="1">
            <a:off x="4556125" y="1425575"/>
            <a:ext cx="0" cy="3810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5" name="Line 13"/>
          <p:cNvSpPr>
            <a:spLocks noChangeShapeType="1"/>
          </p:cNvSpPr>
          <p:nvPr/>
        </p:nvSpPr>
        <p:spPr bwMode="auto">
          <a:xfrm>
            <a:off x="4556125" y="1806575"/>
            <a:ext cx="0" cy="53340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6" name="Rectangle 14"/>
          <p:cNvSpPr>
            <a:spLocks noChangeArrowheads="1"/>
          </p:cNvSpPr>
          <p:nvPr/>
        </p:nvSpPr>
        <p:spPr bwMode="auto">
          <a:xfrm>
            <a:off x="4367213" y="1768475"/>
            <a:ext cx="393700" cy="139700"/>
          </a:xfrm>
          <a:prstGeom prst="rect">
            <a:avLst/>
          </a:prstGeom>
          <a:solidFill>
            <a:schemeClr val="tx1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0287" name="Line 15"/>
          <p:cNvSpPr>
            <a:spLocks noChangeShapeType="1"/>
          </p:cNvSpPr>
          <p:nvPr/>
        </p:nvSpPr>
        <p:spPr bwMode="auto">
          <a:xfrm>
            <a:off x="5789613" y="1793875"/>
            <a:ext cx="304800" cy="0"/>
          </a:xfrm>
          <a:prstGeom prst="line">
            <a:avLst/>
          </a:prstGeom>
          <a:noFill/>
          <a:ln w="762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384550" y="120650"/>
            <a:ext cx="2330450" cy="762000"/>
          </a:xfrm>
          <a:noFill/>
          <a:ln/>
        </p:spPr>
        <p:txBody>
          <a:bodyPr/>
          <a:lstStyle/>
          <a:p>
            <a:r>
              <a:rPr lang="en-US">
                <a:solidFill>
                  <a:schemeClr val="tx1"/>
                </a:solidFill>
              </a:rPr>
              <a:t>Doji</a:t>
            </a:r>
            <a:r>
              <a:rPr lang="en-US" sz="400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536579" name="Object 3"/>
          <p:cNvGraphicFramePr>
            <a:graphicFrameLocks noChangeAspect="1"/>
          </p:cNvGraphicFramePr>
          <p:nvPr>
            <p:ph idx="1"/>
          </p:nvPr>
        </p:nvGraphicFramePr>
        <p:xfrm>
          <a:off x="288925" y="1050925"/>
          <a:ext cx="8564563" cy="552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6598" name="Bitmap Image" r:id="rId4" imgW="9600000" imgH="5590476" progId="Paint.Picture">
                  <p:embed/>
                </p:oleObj>
              </mc:Choice>
              <mc:Fallback>
                <p:oleObj name="Bitmap Image" r:id="rId4" imgW="9600000" imgH="5590476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1050925"/>
                        <a:ext cx="8564563" cy="5521325"/>
                      </a:xfrm>
                      <a:prstGeom prst="rect">
                        <a:avLst/>
                      </a:prstGeom>
                      <a:noFill/>
                      <a:ln w="762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6580" name="Text Box 4"/>
          <p:cNvSpPr txBox="1">
            <a:spLocks noChangeArrowheads="1"/>
          </p:cNvSpPr>
          <p:nvPr/>
        </p:nvSpPr>
        <p:spPr bwMode="auto">
          <a:xfrm>
            <a:off x="3449638" y="1243013"/>
            <a:ext cx="3398837" cy="714375"/>
          </a:xfrm>
          <a:prstGeom prst="rect">
            <a:avLst/>
          </a:prstGeom>
          <a:solidFill>
            <a:schemeClr val="hlink"/>
          </a:solidFill>
          <a:ln w="127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a-IR" sz="2000">
                <a:effectLst/>
                <a:latin typeface="Tahoma" pitchFamily="34" charset="0"/>
              </a:rPr>
              <a:t>دوجی اینجا خستگی بازار را نشان میدهد.</a:t>
            </a:r>
            <a:endParaRPr lang="en-US" sz="2000">
              <a:effectLst/>
              <a:latin typeface="Tahoma" pitchFamily="34" charset="0"/>
            </a:endParaRPr>
          </a:p>
        </p:txBody>
      </p:sp>
      <p:sp>
        <p:nvSpPr>
          <p:cNvPr id="536581" name="Rectangle 5"/>
          <p:cNvSpPr>
            <a:spLocks noChangeArrowheads="1"/>
          </p:cNvSpPr>
          <p:nvPr/>
        </p:nvSpPr>
        <p:spPr bwMode="auto">
          <a:xfrm>
            <a:off x="7540625" y="1143000"/>
            <a:ext cx="711200" cy="4902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6582" name="Oval 6"/>
          <p:cNvSpPr>
            <a:spLocks noChangeArrowheads="1"/>
          </p:cNvSpPr>
          <p:nvPr/>
        </p:nvSpPr>
        <p:spPr bwMode="auto">
          <a:xfrm>
            <a:off x="7407275" y="1168400"/>
            <a:ext cx="155575" cy="673100"/>
          </a:xfrm>
          <a:prstGeom prst="ellipse">
            <a:avLst/>
          </a:prstGeom>
          <a:noFill/>
          <a:ln w="28575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6583" name="Line 7"/>
          <p:cNvSpPr>
            <a:spLocks noChangeShapeType="1"/>
          </p:cNvSpPr>
          <p:nvPr/>
        </p:nvSpPr>
        <p:spPr bwMode="auto">
          <a:xfrm flipV="1">
            <a:off x="6838950" y="1447800"/>
            <a:ext cx="438150" cy="952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84" name="Text Box 8"/>
          <p:cNvSpPr txBox="1">
            <a:spLocks noChangeArrowheads="1"/>
          </p:cNvSpPr>
          <p:nvPr/>
        </p:nvSpPr>
        <p:spPr bwMode="auto">
          <a:xfrm>
            <a:off x="419100" y="1130300"/>
            <a:ext cx="2857500" cy="385763"/>
          </a:xfrm>
          <a:prstGeom prst="rect">
            <a:avLst/>
          </a:prstGeom>
          <a:solidFill>
            <a:schemeClr val="tx1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000000"/>
                </a:solidFill>
                <a:effectLst/>
                <a:latin typeface="Tahoma" pitchFamily="34" charset="0"/>
              </a:rPr>
              <a:t>Silver (Weekly Chart)</a:t>
            </a:r>
          </a:p>
        </p:txBody>
      </p:sp>
      <p:sp>
        <p:nvSpPr>
          <p:cNvPr id="536585" name="Line 9"/>
          <p:cNvSpPr>
            <a:spLocks noChangeShapeType="1"/>
          </p:cNvSpPr>
          <p:nvPr/>
        </p:nvSpPr>
        <p:spPr bwMode="auto">
          <a:xfrm>
            <a:off x="7340600" y="1308100"/>
            <a:ext cx="825500" cy="1588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86" name="Line 10"/>
          <p:cNvSpPr>
            <a:spLocks noChangeShapeType="1"/>
          </p:cNvSpPr>
          <p:nvPr/>
        </p:nvSpPr>
        <p:spPr bwMode="auto">
          <a:xfrm>
            <a:off x="4025900" y="5664200"/>
            <a:ext cx="165100" cy="1588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87" name="Line 11"/>
          <p:cNvSpPr>
            <a:spLocks noChangeShapeType="1"/>
          </p:cNvSpPr>
          <p:nvPr/>
        </p:nvSpPr>
        <p:spPr bwMode="auto">
          <a:xfrm>
            <a:off x="4421188" y="5589588"/>
            <a:ext cx="165100" cy="1587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88" name="Line 12"/>
          <p:cNvSpPr>
            <a:spLocks noChangeShapeType="1"/>
          </p:cNvSpPr>
          <p:nvPr/>
        </p:nvSpPr>
        <p:spPr bwMode="auto">
          <a:xfrm>
            <a:off x="5908675" y="4117975"/>
            <a:ext cx="165100" cy="1588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89" name="Line 13"/>
          <p:cNvSpPr>
            <a:spLocks noChangeShapeType="1"/>
          </p:cNvSpPr>
          <p:nvPr/>
        </p:nvSpPr>
        <p:spPr bwMode="auto">
          <a:xfrm>
            <a:off x="6176963" y="4335463"/>
            <a:ext cx="165100" cy="1587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90" name="Line 14"/>
          <p:cNvSpPr>
            <a:spLocks noChangeShapeType="1"/>
          </p:cNvSpPr>
          <p:nvPr/>
        </p:nvSpPr>
        <p:spPr bwMode="auto">
          <a:xfrm>
            <a:off x="6470650" y="3663950"/>
            <a:ext cx="165100" cy="1588"/>
          </a:xfrm>
          <a:prstGeom prst="line">
            <a:avLst/>
          </a:prstGeom>
          <a:noFill/>
          <a:ln w="762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91" name="Text Box 15"/>
          <p:cNvSpPr txBox="1">
            <a:spLocks noChangeArrowheads="1"/>
          </p:cNvSpPr>
          <p:nvPr/>
        </p:nvSpPr>
        <p:spPr bwMode="auto">
          <a:xfrm>
            <a:off x="3937000" y="5664200"/>
            <a:ext cx="368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1</a:t>
            </a:r>
          </a:p>
        </p:txBody>
      </p:sp>
      <p:sp>
        <p:nvSpPr>
          <p:cNvPr id="536592" name="Text Box 16"/>
          <p:cNvSpPr txBox="1">
            <a:spLocks noChangeArrowheads="1"/>
          </p:cNvSpPr>
          <p:nvPr/>
        </p:nvSpPr>
        <p:spPr bwMode="auto">
          <a:xfrm>
            <a:off x="4330700" y="5588000"/>
            <a:ext cx="368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2</a:t>
            </a:r>
          </a:p>
        </p:txBody>
      </p:sp>
      <p:sp>
        <p:nvSpPr>
          <p:cNvPr id="536593" name="Text Box 17"/>
          <p:cNvSpPr txBox="1">
            <a:spLocks noChangeArrowheads="1"/>
          </p:cNvSpPr>
          <p:nvPr/>
        </p:nvSpPr>
        <p:spPr bwMode="auto">
          <a:xfrm>
            <a:off x="6096000" y="4318000"/>
            <a:ext cx="368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4</a:t>
            </a:r>
          </a:p>
        </p:txBody>
      </p:sp>
      <p:sp>
        <p:nvSpPr>
          <p:cNvPr id="536594" name="Text Box 18"/>
          <p:cNvSpPr txBox="1">
            <a:spLocks noChangeArrowheads="1"/>
          </p:cNvSpPr>
          <p:nvPr/>
        </p:nvSpPr>
        <p:spPr bwMode="auto">
          <a:xfrm>
            <a:off x="5816600" y="4089400"/>
            <a:ext cx="368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3</a:t>
            </a:r>
          </a:p>
        </p:txBody>
      </p:sp>
      <p:sp>
        <p:nvSpPr>
          <p:cNvPr id="536595" name="Text Box 19"/>
          <p:cNvSpPr txBox="1">
            <a:spLocks noChangeArrowheads="1"/>
          </p:cNvSpPr>
          <p:nvPr/>
        </p:nvSpPr>
        <p:spPr bwMode="auto">
          <a:xfrm>
            <a:off x="6362700" y="3644900"/>
            <a:ext cx="3683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5</a:t>
            </a:r>
          </a:p>
        </p:txBody>
      </p:sp>
      <p:sp>
        <p:nvSpPr>
          <p:cNvPr id="536596" name="Line 20"/>
          <p:cNvSpPr>
            <a:spLocks noChangeShapeType="1"/>
          </p:cNvSpPr>
          <p:nvPr/>
        </p:nvSpPr>
        <p:spPr bwMode="auto">
          <a:xfrm flipV="1">
            <a:off x="3443288" y="4941888"/>
            <a:ext cx="1879600" cy="127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6597" name="Line 21"/>
          <p:cNvSpPr>
            <a:spLocks noChangeShapeType="1"/>
          </p:cNvSpPr>
          <p:nvPr/>
        </p:nvSpPr>
        <p:spPr bwMode="auto">
          <a:xfrm flipV="1">
            <a:off x="5641975" y="3254375"/>
            <a:ext cx="1397000" cy="127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36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0" dur="500"/>
                                        <p:tgtEl>
                                          <p:spTgt spid="536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4" dur="500"/>
                                        <p:tgtEl>
                                          <p:spTgt spid="536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536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36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536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536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36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536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536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536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536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536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1000"/>
                                        <p:tgtEl>
                                          <p:spTgt spid="536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4" dur="1000"/>
                                        <p:tgtEl>
                                          <p:spTgt spid="536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5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8" dur="500"/>
                                        <p:tgtEl>
                                          <p:spTgt spid="536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60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61" dur="2000"/>
                                        <p:tgtEl>
                                          <p:spTgt spid="5365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3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6580" grpId="0" animBg="1" autoUpdateAnimBg="0"/>
      <p:bldP spid="536581" grpId="0" animBg="1"/>
      <p:bldP spid="536582" grpId="0" animBg="1"/>
      <p:bldP spid="536583" grpId="0" animBg="1"/>
      <p:bldP spid="536585" grpId="0" animBg="1"/>
      <p:bldP spid="536586" grpId="0" animBg="1"/>
      <p:bldP spid="536587" grpId="0" animBg="1"/>
      <p:bldP spid="536588" grpId="0" animBg="1"/>
      <p:bldP spid="536589" grpId="0" animBg="1"/>
      <p:bldP spid="536590" grpId="0" animBg="1"/>
      <p:bldP spid="536591" grpId="0" autoUpdateAnimBg="0"/>
      <p:bldP spid="536592" grpId="0" autoUpdateAnimBg="0"/>
      <p:bldP spid="536593" grpId="0" autoUpdateAnimBg="0"/>
      <p:bldP spid="536594" grpId="0" autoUpdateAnimBg="0"/>
      <p:bldP spid="536595" grpId="0" autoUpdateAnimBg="0"/>
      <p:bldP spid="536596" grpId="0" animBg="1"/>
      <p:bldP spid="53659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71044" name="Object 4"/>
          <p:cNvGraphicFramePr>
            <a:graphicFrameLocks noChangeAspect="1"/>
          </p:cNvGraphicFramePr>
          <p:nvPr>
            <p:ph/>
          </p:nvPr>
        </p:nvGraphicFramePr>
        <p:xfrm>
          <a:off x="355600" y="841375"/>
          <a:ext cx="8432800" cy="5751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65" name="Bitmap Image" r:id="rId3" imgW="9600000" imgH="5590476" progId="Paint.Picture">
                  <p:embed/>
                </p:oleObj>
              </mc:Choice>
              <mc:Fallback>
                <p:oleObj name="Bitmap Image" r:id="rId3" imgW="9600000" imgH="5590476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" y="841375"/>
                        <a:ext cx="8432800" cy="5751513"/>
                      </a:xfrm>
                      <a:prstGeom prst="rect">
                        <a:avLst/>
                      </a:prstGeom>
                      <a:noFill/>
                      <a:ln w="76200" cap="flat" cmpd="sng">
                        <a:solidFill>
                          <a:srgbClr val="000000"/>
                        </a:solidFill>
                        <a:prstDash val="solid"/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046" name="Rectangle 6"/>
          <p:cNvSpPr>
            <a:spLocks noChangeArrowheads="1"/>
          </p:cNvSpPr>
          <p:nvPr/>
        </p:nvSpPr>
        <p:spPr bwMode="auto">
          <a:xfrm>
            <a:off x="2171700" y="-296863"/>
            <a:ext cx="5118100" cy="1431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fa-IR" sz="4400" b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دوجی در یک کادر رنج</a:t>
            </a:r>
            <a:endParaRPr lang="en-US" sz="4400" b="0"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471047" name="Oval 7"/>
          <p:cNvSpPr>
            <a:spLocks noChangeArrowheads="1"/>
          </p:cNvSpPr>
          <p:nvPr/>
        </p:nvSpPr>
        <p:spPr bwMode="auto">
          <a:xfrm>
            <a:off x="2381250" y="1119188"/>
            <a:ext cx="82550" cy="949325"/>
          </a:xfrm>
          <a:prstGeom prst="ellipse">
            <a:avLst/>
          </a:prstGeom>
          <a:noFill/>
          <a:ln w="1905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48" name="Oval 8"/>
          <p:cNvSpPr>
            <a:spLocks noChangeArrowheads="1"/>
          </p:cNvSpPr>
          <p:nvPr/>
        </p:nvSpPr>
        <p:spPr bwMode="auto">
          <a:xfrm>
            <a:off x="3236913" y="2011363"/>
            <a:ext cx="104775" cy="815975"/>
          </a:xfrm>
          <a:prstGeom prst="ellipse">
            <a:avLst/>
          </a:prstGeom>
          <a:noFill/>
          <a:ln w="1905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49" name="Oval 9"/>
          <p:cNvSpPr>
            <a:spLocks noChangeArrowheads="1"/>
          </p:cNvSpPr>
          <p:nvPr/>
        </p:nvSpPr>
        <p:spPr bwMode="auto">
          <a:xfrm>
            <a:off x="3419475" y="1733550"/>
            <a:ext cx="73025" cy="666750"/>
          </a:xfrm>
          <a:prstGeom prst="ellipse">
            <a:avLst/>
          </a:prstGeom>
          <a:noFill/>
          <a:ln w="1905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50" name="Oval 10"/>
          <p:cNvSpPr>
            <a:spLocks noChangeArrowheads="1"/>
          </p:cNvSpPr>
          <p:nvPr/>
        </p:nvSpPr>
        <p:spPr bwMode="auto">
          <a:xfrm>
            <a:off x="3814763" y="1839913"/>
            <a:ext cx="274637" cy="1006475"/>
          </a:xfrm>
          <a:prstGeom prst="ellipse">
            <a:avLst/>
          </a:prstGeom>
          <a:noFill/>
          <a:ln w="1905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51" name="Oval 11"/>
          <p:cNvSpPr>
            <a:spLocks noChangeArrowheads="1"/>
          </p:cNvSpPr>
          <p:nvPr/>
        </p:nvSpPr>
        <p:spPr bwMode="auto">
          <a:xfrm>
            <a:off x="4165600" y="1103313"/>
            <a:ext cx="187325" cy="749300"/>
          </a:xfrm>
          <a:prstGeom prst="ellipse">
            <a:avLst/>
          </a:prstGeom>
          <a:noFill/>
          <a:ln w="19050">
            <a:solidFill>
              <a:srgbClr val="00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52" name="Oval 12"/>
          <p:cNvSpPr>
            <a:spLocks noChangeArrowheads="1"/>
          </p:cNvSpPr>
          <p:nvPr/>
        </p:nvSpPr>
        <p:spPr bwMode="auto">
          <a:xfrm>
            <a:off x="4525963" y="981075"/>
            <a:ext cx="119062" cy="723900"/>
          </a:xfrm>
          <a:prstGeom prst="ellipse">
            <a:avLst/>
          </a:prstGeom>
          <a:noFill/>
          <a:ln w="381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sz="32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  <p:sp>
        <p:nvSpPr>
          <p:cNvPr id="471053" name="Line 13"/>
          <p:cNvSpPr>
            <a:spLocks noChangeShapeType="1"/>
          </p:cNvSpPr>
          <p:nvPr/>
        </p:nvSpPr>
        <p:spPr bwMode="auto">
          <a:xfrm>
            <a:off x="2176463" y="971550"/>
            <a:ext cx="27051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54" name="Line 14"/>
          <p:cNvSpPr>
            <a:spLocks noChangeShapeType="1"/>
          </p:cNvSpPr>
          <p:nvPr/>
        </p:nvSpPr>
        <p:spPr bwMode="auto">
          <a:xfrm>
            <a:off x="2438400" y="2803525"/>
            <a:ext cx="217805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56" name="Text Box 16"/>
          <p:cNvSpPr txBox="1">
            <a:spLocks noChangeArrowheads="1"/>
          </p:cNvSpPr>
          <p:nvPr/>
        </p:nvSpPr>
        <p:spPr bwMode="auto">
          <a:xfrm>
            <a:off x="2178050" y="3265488"/>
            <a:ext cx="2360613" cy="3038475"/>
          </a:xfrm>
          <a:prstGeom prst="rect">
            <a:avLst/>
          </a:prstGeom>
          <a:solidFill>
            <a:schemeClr val="hlink"/>
          </a:solidFill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a-IR" sz="2400">
                <a:effectLst/>
                <a:latin typeface="Tahoma" pitchFamily="34" charset="0"/>
              </a:rPr>
              <a:t>مجموعه ای از دوجی در محدوده این کادر رنج، صرفاً بمنزله یک سایه روشن برای بازار است </a:t>
            </a:r>
            <a:r>
              <a:rPr lang="en-US" sz="2400">
                <a:effectLst/>
                <a:latin typeface="Tahoma" pitchFamily="34" charset="0"/>
              </a:rPr>
              <a:t> </a:t>
            </a:r>
          </a:p>
        </p:txBody>
      </p:sp>
      <p:sp>
        <p:nvSpPr>
          <p:cNvPr id="471057" name="Line 17"/>
          <p:cNvSpPr>
            <a:spLocks noChangeShapeType="1"/>
          </p:cNvSpPr>
          <p:nvPr/>
        </p:nvSpPr>
        <p:spPr bwMode="auto">
          <a:xfrm flipV="1">
            <a:off x="3351213" y="2816225"/>
            <a:ext cx="114300" cy="4445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058" name="Text Box 18"/>
          <p:cNvSpPr txBox="1">
            <a:spLocks noChangeArrowheads="1"/>
          </p:cNvSpPr>
          <p:nvPr/>
        </p:nvSpPr>
        <p:spPr bwMode="auto">
          <a:xfrm>
            <a:off x="5543550" y="941388"/>
            <a:ext cx="2573338" cy="323850"/>
          </a:xfrm>
          <a:prstGeom prst="rect">
            <a:avLst/>
          </a:prstGeom>
          <a:solidFill>
            <a:schemeClr val="tx1"/>
          </a:solidFill>
          <a:ln w="1905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400">
                <a:solidFill>
                  <a:srgbClr val="000000"/>
                </a:solidFill>
                <a:effectLst/>
                <a:latin typeface="Tahoma" pitchFamily="34" charset="0"/>
              </a:rPr>
              <a:t>USD/ZAR  (Daily Chart)</a:t>
            </a:r>
          </a:p>
        </p:txBody>
      </p:sp>
      <p:sp>
        <p:nvSpPr>
          <p:cNvPr id="471059" name="Rectangle 19"/>
          <p:cNvSpPr>
            <a:spLocks noChangeArrowheads="1"/>
          </p:cNvSpPr>
          <p:nvPr/>
        </p:nvSpPr>
        <p:spPr bwMode="auto">
          <a:xfrm>
            <a:off x="4732338" y="1392238"/>
            <a:ext cx="1973262" cy="37607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60" name="Rectangle 20"/>
          <p:cNvSpPr>
            <a:spLocks noChangeArrowheads="1"/>
          </p:cNvSpPr>
          <p:nvPr/>
        </p:nvSpPr>
        <p:spPr bwMode="auto">
          <a:xfrm>
            <a:off x="6710363" y="1512888"/>
            <a:ext cx="506412" cy="3760787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61" name="Rectangle 21"/>
          <p:cNvSpPr>
            <a:spLocks noChangeArrowheads="1"/>
          </p:cNvSpPr>
          <p:nvPr/>
        </p:nvSpPr>
        <p:spPr bwMode="auto">
          <a:xfrm>
            <a:off x="7237413" y="2259013"/>
            <a:ext cx="596900" cy="23526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62" name="Rectangle 22"/>
          <p:cNvSpPr>
            <a:spLocks noChangeArrowheads="1"/>
          </p:cNvSpPr>
          <p:nvPr/>
        </p:nvSpPr>
        <p:spPr bwMode="auto">
          <a:xfrm>
            <a:off x="7824788" y="2859088"/>
            <a:ext cx="363537" cy="2555875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63" name="Rectangle 23"/>
          <p:cNvSpPr>
            <a:spLocks noChangeArrowheads="1"/>
          </p:cNvSpPr>
          <p:nvPr/>
        </p:nvSpPr>
        <p:spPr bwMode="auto">
          <a:xfrm>
            <a:off x="4637088" y="1266825"/>
            <a:ext cx="119062" cy="125095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47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7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7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47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7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47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47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37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8" dur="1000"/>
                                        <p:tgtEl>
                                          <p:spTgt spid="4710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1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2" dur="1000"/>
                                        <p:tgtEl>
                                          <p:spTgt spid="4710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45" presetID="12" presetClass="exit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Top)">
                                      <p:cBhvr>
                                        <p:cTn id="46" dur="1000"/>
                                        <p:tgtEl>
                                          <p:spTgt spid="4710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9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0" dur="1000"/>
                                        <p:tgtEl>
                                          <p:spTgt spid="4710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53" presetID="1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4" dur="1000"/>
                                        <p:tgtEl>
                                          <p:spTgt spid="4710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7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47" grpId="0" animBg="1"/>
      <p:bldP spid="471048" grpId="0" animBg="1"/>
      <p:bldP spid="471049" grpId="0" animBg="1"/>
      <p:bldP spid="471050" grpId="0" animBg="1"/>
      <p:bldP spid="471051" grpId="0" animBg="1"/>
      <p:bldP spid="471052" grpId="0" animBg="1"/>
      <p:bldP spid="471056" grpId="0" animBg="1" autoUpdateAnimBg="0"/>
      <p:bldP spid="471057" grpId="0" animBg="1"/>
      <p:bldP spid="471059" grpId="0" animBg="1"/>
      <p:bldP spid="471060" grpId="0" animBg="1"/>
      <p:bldP spid="471061" grpId="0" animBg="1"/>
      <p:bldP spid="471062" grpId="0" animBg="1"/>
      <p:bldP spid="471063" grpId="0" animBg="1"/>
    </p:bld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6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12944</TotalTime>
  <Words>1114</Words>
  <Application>Microsoft Office PowerPoint</Application>
  <PresentationFormat>On-screen Show (4:3)</PresentationFormat>
  <Paragraphs>270</Paragraphs>
  <Slides>26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Arial</vt:lpstr>
      <vt:lpstr>Tahoma</vt:lpstr>
      <vt:lpstr>Wingdings</vt:lpstr>
      <vt:lpstr>Times New Roman</vt:lpstr>
      <vt:lpstr>Textured</vt:lpstr>
      <vt:lpstr>Mountain Top</vt:lpstr>
      <vt:lpstr>Ocean</vt:lpstr>
      <vt:lpstr>Bitmap Image</vt:lpstr>
      <vt:lpstr>کندل استیک های ژاپنی</vt:lpstr>
      <vt:lpstr>تاریخچه مختصر</vt:lpstr>
      <vt:lpstr>ساختار یک کندل</vt:lpstr>
      <vt:lpstr>PowerPoint Presentation</vt:lpstr>
      <vt:lpstr>کندل های پایه</vt:lpstr>
      <vt:lpstr>PowerPoint Presentation</vt:lpstr>
      <vt:lpstr>Doji</vt:lpstr>
      <vt:lpstr>Doji </vt:lpstr>
      <vt:lpstr>PowerPoint Presentation</vt:lpstr>
      <vt:lpstr>تک کندلی</vt:lpstr>
      <vt:lpstr>PowerPoint Presentation</vt:lpstr>
      <vt:lpstr>Shooting Star</vt:lpstr>
      <vt:lpstr>PowerPoint Presentation</vt:lpstr>
      <vt:lpstr>PowerPoint Presentation</vt:lpstr>
      <vt:lpstr>Dark Cloud Cover</vt:lpstr>
      <vt:lpstr>سه کندله</vt:lpstr>
      <vt:lpstr>نموداربندی غربی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قواعد معامله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Japanese candlesticks</dc:title>
  <dc:creator>Tribal</dc:creator>
  <cp:lastModifiedBy>PASHOOTAN</cp:lastModifiedBy>
  <cp:revision>508</cp:revision>
  <dcterms:created xsi:type="dcterms:W3CDTF">2005-07-31T16:51:51Z</dcterms:created>
  <dcterms:modified xsi:type="dcterms:W3CDTF">2016-11-15T09:12:05Z</dcterms:modified>
</cp:coreProperties>
</file>